
<file path=[Content_Types].xml><?xml version="1.0" encoding="utf-8"?>
<Types xmlns="http://schemas.openxmlformats.org/package/2006/content-types">
  <Default Extension="aiff" ContentType="audio/x-aiff"/>
  <Default Extension="emf" ContentType="image/x-em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1" r:id="rId1"/>
  </p:sldMasterIdLst>
  <p:notesMasterIdLst>
    <p:notesMasterId r:id="rId31"/>
  </p:notesMasterIdLst>
  <p:handoutMasterIdLst>
    <p:handoutMasterId r:id="rId32"/>
  </p:handoutMasterIdLst>
  <p:sldIdLst>
    <p:sldId id="256" r:id="rId2"/>
    <p:sldId id="422" r:id="rId3"/>
    <p:sldId id="420" r:id="rId4"/>
    <p:sldId id="437" r:id="rId5"/>
    <p:sldId id="421" r:id="rId6"/>
    <p:sldId id="423" r:id="rId7"/>
    <p:sldId id="440" r:id="rId8"/>
    <p:sldId id="417" r:id="rId9"/>
    <p:sldId id="418" r:id="rId10"/>
    <p:sldId id="442" r:id="rId11"/>
    <p:sldId id="419" r:id="rId12"/>
    <p:sldId id="424" r:id="rId13"/>
    <p:sldId id="425" r:id="rId14"/>
    <p:sldId id="431" r:id="rId15"/>
    <p:sldId id="426" r:id="rId16"/>
    <p:sldId id="444" r:id="rId17"/>
    <p:sldId id="445" r:id="rId18"/>
    <p:sldId id="427" r:id="rId19"/>
    <p:sldId id="428" r:id="rId20"/>
    <p:sldId id="429" r:id="rId21"/>
    <p:sldId id="438" r:id="rId22"/>
    <p:sldId id="446" r:id="rId23"/>
    <p:sldId id="430" r:id="rId24"/>
    <p:sldId id="447" r:id="rId25"/>
    <p:sldId id="439" r:id="rId26"/>
    <p:sldId id="448" r:id="rId27"/>
    <p:sldId id="449" r:id="rId28"/>
    <p:sldId id="450" r:id="rId29"/>
    <p:sldId id="435" r:id="rId3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000"/>
    <a:srgbClr val="000000"/>
    <a:srgbClr val="E9E900"/>
    <a:srgbClr val="FFE0DD"/>
    <a:srgbClr val="FFE1C5"/>
    <a:srgbClr val="F9F9CC"/>
    <a:srgbClr val="ABFAAB"/>
    <a:srgbClr val="2582FD"/>
    <a:srgbClr val="14427F"/>
    <a:srgbClr val="3891D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456"/>
    <p:restoredTop sz="86422"/>
  </p:normalViewPr>
  <p:slideViewPr>
    <p:cSldViewPr snapToGrid="0" snapToObjects="1">
      <p:cViewPr varScale="1">
        <p:scale>
          <a:sx n="167" d="100"/>
          <a:sy n="167" d="100"/>
        </p:scale>
        <p:origin x="168" y="1352"/>
      </p:cViewPr>
      <p:guideLst>
        <p:guide orient="horz" pos="1620"/>
        <p:guide pos="2880"/>
      </p:guideLst>
    </p:cSldViewPr>
  </p:slideViewPr>
  <p:notesTextViewPr>
    <p:cViewPr>
      <p:scale>
        <a:sx n="100" d="100"/>
        <a:sy n="100" d="100"/>
      </p:scale>
      <p:origin x="0" y="0"/>
    </p:cViewPr>
  </p:notesTextViewPr>
  <p:notesViewPr>
    <p:cSldViewPr snapToGrid="0" snapToObjects="1">
      <p:cViewPr varScale="1">
        <p:scale>
          <a:sx n="171" d="100"/>
          <a:sy n="171" d="100"/>
        </p:scale>
        <p:origin x="1432" y="16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DEB5F24-8F63-9D40-8950-B2D829EB23AD}" type="datetimeFigureOut">
              <a:rPr lang="en-US" smtClean="0"/>
              <a:t>5/31/19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C48A13-EFA6-564E-9B22-C0EAE17152A7}" type="slidenum">
              <a:rPr lang="en-US" smtClean="0"/>
              <a:t>‹#›</a:t>
            </a:fld>
            <a:endParaRPr lang="en-US"/>
          </a:p>
        </p:txBody>
      </p:sp>
    </p:spTree>
    <p:extLst>
      <p:ext uri="{BB962C8B-B14F-4D97-AF65-F5344CB8AC3E}">
        <p14:creationId xmlns:p14="http://schemas.microsoft.com/office/powerpoint/2010/main" val="2372022149"/>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4.png>
</file>

<file path=ppt/media/image2.png>
</file>

<file path=ppt/media/image4.png>
</file>

<file path=ppt/media/media1.aiff>
</file>

<file path=ppt/media/media10.aiff>
</file>

<file path=ppt/media/media11.aiff>
</file>

<file path=ppt/media/media12.mp4>
</file>

<file path=ppt/media/media2.aiff>
</file>

<file path=ppt/media/media3.aiff>
</file>

<file path=ppt/media/media4.aiff>
</file>

<file path=ppt/media/media5.aiff>
</file>

<file path=ppt/media/media6.aiff>
</file>

<file path=ppt/media/media7.aiff>
</file>

<file path=ppt/media/media8.aiff>
</file>

<file path=ppt/media/media9.a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F3BE373-8E58-F14F-92D2-259E721C4ED9}" type="datetimeFigureOut">
              <a:rPr lang="en-US" smtClean="0"/>
              <a:t>5/31/19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17E37A-71B1-754C-93D8-A04FEBD502B2}" type="slidenum">
              <a:rPr lang="en-US" smtClean="0"/>
              <a:t>‹#›</a:t>
            </a:fld>
            <a:endParaRPr lang="en-US"/>
          </a:p>
        </p:txBody>
      </p:sp>
    </p:spTree>
    <p:extLst>
      <p:ext uri="{BB962C8B-B14F-4D97-AF65-F5344CB8AC3E}">
        <p14:creationId xmlns:p14="http://schemas.microsoft.com/office/powerpoint/2010/main" val="126118778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17E37A-71B1-754C-93D8-A04FEBD502B2}" type="slidenum">
              <a:rPr lang="en-US" smtClean="0"/>
              <a:t>1</a:t>
            </a:fld>
            <a:endParaRPr lang="en-US"/>
          </a:p>
        </p:txBody>
      </p:sp>
    </p:spTree>
    <p:extLst>
      <p:ext uri="{BB962C8B-B14F-4D97-AF65-F5344CB8AC3E}">
        <p14:creationId xmlns:p14="http://schemas.microsoft.com/office/powerpoint/2010/main" val="1210366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17E37A-71B1-754C-93D8-A04FEBD502B2}" type="slidenum">
              <a:rPr lang="en-US" smtClean="0"/>
              <a:t>5</a:t>
            </a:fld>
            <a:endParaRPr lang="en-US"/>
          </a:p>
        </p:txBody>
      </p:sp>
    </p:spTree>
    <p:extLst>
      <p:ext uri="{BB962C8B-B14F-4D97-AF65-F5344CB8AC3E}">
        <p14:creationId xmlns:p14="http://schemas.microsoft.com/office/powerpoint/2010/main" val="3035527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17E37A-71B1-754C-93D8-A04FEBD502B2}" type="slidenum">
              <a:rPr lang="en-US" smtClean="0"/>
              <a:t>11</a:t>
            </a:fld>
            <a:endParaRPr lang="en-US"/>
          </a:p>
        </p:txBody>
      </p:sp>
    </p:spTree>
    <p:extLst>
      <p:ext uri="{BB962C8B-B14F-4D97-AF65-F5344CB8AC3E}">
        <p14:creationId xmlns:p14="http://schemas.microsoft.com/office/powerpoint/2010/main" val="19818824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Mars: 0.532 </a:t>
            </a:r>
            <a:r>
              <a:rPr lang="en-US" dirty="0" err="1"/>
              <a:t>R_earth</a:t>
            </a:r>
            <a:endParaRPr lang="en-US" dirty="0"/>
          </a:p>
        </p:txBody>
      </p:sp>
      <p:sp>
        <p:nvSpPr>
          <p:cNvPr id="4" name="Slide Number Placeholder 3"/>
          <p:cNvSpPr>
            <a:spLocks noGrp="1"/>
          </p:cNvSpPr>
          <p:nvPr>
            <p:ph type="sldNum" sz="quarter" idx="5"/>
          </p:nvPr>
        </p:nvSpPr>
        <p:spPr/>
        <p:txBody>
          <a:bodyPr/>
          <a:lstStyle/>
          <a:p>
            <a:fld id="{DD17E37A-71B1-754C-93D8-A04FEBD502B2}" type="slidenum">
              <a:rPr lang="en-US" smtClean="0"/>
              <a:t>12</a:t>
            </a:fld>
            <a:endParaRPr lang="en-US"/>
          </a:p>
        </p:txBody>
      </p:sp>
    </p:spTree>
    <p:extLst>
      <p:ext uri="{BB962C8B-B14F-4D97-AF65-F5344CB8AC3E}">
        <p14:creationId xmlns:p14="http://schemas.microsoft.com/office/powerpoint/2010/main" val="3355645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TRAPPIST-1g: 1.15 </a:t>
            </a:r>
            <a:r>
              <a:rPr lang="en-US" dirty="0" err="1"/>
              <a:t>R_earth</a:t>
            </a:r>
            <a:endParaRPr lang="en-US" dirty="0"/>
          </a:p>
        </p:txBody>
      </p:sp>
      <p:sp>
        <p:nvSpPr>
          <p:cNvPr id="4" name="Slide Number Placeholder 3"/>
          <p:cNvSpPr>
            <a:spLocks noGrp="1"/>
          </p:cNvSpPr>
          <p:nvPr>
            <p:ph type="sldNum" sz="quarter" idx="5"/>
          </p:nvPr>
        </p:nvSpPr>
        <p:spPr/>
        <p:txBody>
          <a:bodyPr/>
          <a:lstStyle/>
          <a:p>
            <a:fld id="{DD17E37A-71B1-754C-93D8-A04FEBD502B2}" type="slidenum">
              <a:rPr lang="en-US" smtClean="0"/>
              <a:t>13</a:t>
            </a:fld>
            <a:endParaRPr lang="en-US"/>
          </a:p>
        </p:txBody>
      </p:sp>
    </p:spTree>
    <p:extLst>
      <p:ext uri="{BB962C8B-B14F-4D97-AF65-F5344CB8AC3E}">
        <p14:creationId xmlns:p14="http://schemas.microsoft.com/office/powerpoint/2010/main" val="1663448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478367"/>
            <a:ext cx="7848600" cy="791634"/>
          </a:xfrm>
        </p:spPr>
        <p:txBody>
          <a:bodyPr anchor="b">
            <a:noAutofit/>
          </a:bodyPr>
          <a:lstStyle>
            <a:lvl1pPr>
              <a:defRPr sz="3000" cap="none" baseline="0"/>
            </a:lvl1pPr>
          </a:lstStyle>
          <a:p>
            <a:r>
              <a:rPr lang="en-US" dirty="0"/>
              <a:t>Click to edit master title style</a:t>
            </a:r>
          </a:p>
        </p:txBody>
      </p:sp>
      <p:sp>
        <p:nvSpPr>
          <p:cNvPr id="3" name="Subtitle 2"/>
          <p:cNvSpPr>
            <a:spLocks noGrp="1"/>
          </p:cNvSpPr>
          <p:nvPr>
            <p:ph type="subTitle" idx="1"/>
          </p:nvPr>
        </p:nvSpPr>
        <p:spPr>
          <a:xfrm>
            <a:off x="685800" y="2120900"/>
            <a:ext cx="6400800" cy="131445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199" y="13716"/>
            <a:ext cx="3950811" cy="260604"/>
          </a:xfrm>
          <a:prstGeom prst="rect">
            <a:avLst/>
          </a:prstGeom>
        </p:spPr>
        <p:txBody>
          <a:bodyPr/>
          <a:lstStyle/>
          <a:p>
            <a:fld id="{103C2B0F-9BE8-5542-B59C-CD6E22EB4319}" type="datetime1">
              <a:rPr lang="en-US" smtClean="0"/>
              <a:t>5/31/19</a:t>
            </a:fld>
            <a:endParaRPr lang="en-US"/>
          </a:p>
        </p:txBody>
      </p:sp>
      <p:sp>
        <p:nvSpPr>
          <p:cNvPr id="5" name="Footer Placeholder 4"/>
          <p:cNvSpPr>
            <a:spLocks noGrp="1"/>
          </p:cNvSpPr>
          <p:nvPr>
            <p:ph type="ftr" sz="quarter" idx="11"/>
          </p:nvPr>
        </p:nvSpPr>
        <p:spPr>
          <a:xfrm>
            <a:off x="0" y="13716"/>
            <a:ext cx="9144000" cy="260604"/>
          </a:xfrm>
          <a:prstGeom prst="rect">
            <a:avLst/>
          </a:prstGeom>
        </p:spPr>
        <p:txBody>
          <a:bodyPr/>
          <a:lstStyle/>
          <a:p>
            <a:r>
              <a:rPr lang="en-US"/>
              <a:t>B. Rackham et al. brackham@as.arizona.edu DPS 48 / EPSC 11</a:t>
            </a:r>
          </a:p>
        </p:txBody>
      </p:sp>
      <p:sp>
        <p:nvSpPr>
          <p:cNvPr id="6" name="Slide Number Placeholder 5"/>
          <p:cNvSpPr>
            <a:spLocks noGrp="1"/>
          </p:cNvSpPr>
          <p:nvPr>
            <p:ph type="sldNum" sz="quarter" idx="12"/>
          </p:nvPr>
        </p:nvSpPr>
        <p:spPr>
          <a:xfrm>
            <a:off x="6947866" y="13716"/>
            <a:ext cx="1738934" cy="246888"/>
          </a:xfrm>
          <a:prstGeom prst="rect">
            <a:avLst/>
          </a:prstGeom>
        </p:spPr>
        <p:txBody>
          <a:bodyPr/>
          <a:lstStyle/>
          <a:p>
            <a:fld id="{86088F66-4CEB-7C4F-9B05-EF85E0EA813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457200"/>
            <a:ext cx="2057400" cy="440055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457200"/>
            <a:ext cx="6019800" cy="4400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457199" y="13716"/>
            <a:ext cx="3950811" cy="260604"/>
          </a:xfrm>
          <a:prstGeom prst="rect">
            <a:avLst/>
          </a:prstGeom>
        </p:spPr>
        <p:txBody>
          <a:bodyPr/>
          <a:lstStyle/>
          <a:p>
            <a:fld id="{89A23573-7680-6342-ABEA-64F74D289B1D}" type="datetime1">
              <a:rPr lang="en-US" smtClean="0"/>
              <a:t>5/31/19</a:t>
            </a:fld>
            <a:endParaRPr lang="en-US"/>
          </a:p>
        </p:txBody>
      </p:sp>
      <p:sp>
        <p:nvSpPr>
          <p:cNvPr id="5" name="Footer Placeholder 4"/>
          <p:cNvSpPr>
            <a:spLocks noGrp="1"/>
          </p:cNvSpPr>
          <p:nvPr>
            <p:ph type="ftr" sz="quarter" idx="11"/>
          </p:nvPr>
        </p:nvSpPr>
        <p:spPr>
          <a:xfrm>
            <a:off x="0" y="13716"/>
            <a:ext cx="9144000" cy="260604"/>
          </a:xfrm>
          <a:prstGeom prst="rect">
            <a:avLst/>
          </a:prstGeom>
        </p:spPr>
        <p:txBody>
          <a:bodyPr/>
          <a:lstStyle/>
          <a:p>
            <a:r>
              <a:rPr lang="en-US"/>
              <a:t>B. Rackham et al. brackham@as.arizona.edu DPS 48 / EPSC 11</a:t>
            </a:r>
          </a:p>
        </p:txBody>
      </p:sp>
      <p:sp>
        <p:nvSpPr>
          <p:cNvPr id="6" name="Slide Number Placeholder 5"/>
          <p:cNvSpPr>
            <a:spLocks noGrp="1"/>
          </p:cNvSpPr>
          <p:nvPr>
            <p:ph type="sldNum" sz="quarter" idx="12"/>
          </p:nvPr>
        </p:nvSpPr>
        <p:spPr>
          <a:xfrm>
            <a:off x="6947866" y="13716"/>
            <a:ext cx="1738934" cy="246888"/>
          </a:xfrm>
          <a:prstGeom prst="rect">
            <a:avLst/>
          </a:prstGeom>
        </p:spPr>
        <p:txBody>
          <a:bodyPr/>
          <a:lstStyle/>
          <a:p>
            <a:fld id="{86088F66-4CEB-7C4F-9B05-EF85E0EA813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199" y="13716"/>
            <a:ext cx="3950811" cy="260604"/>
          </a:xfrm>
          <a:prstGeom prst="rect">
            <a:avLst/>
          </a:prstGeom>
        </p:spPr>
        <p:txBody>
          <a:bodyPr/>
          <a:lstStyle/>
          <a:p>
            <a:fld id="{2A4990FD-2DAB-AF4C-A336-FB3F8DB98A63}" type="datetime1">
              <a:rPr lang="en-US" smtClean="0"/>
              <a:t>5/31/19</a:t>
            </a:fld>
            <a:endParaRPr lang="en-US"/>
          </a:p>
        </p:txBody>
      </p:sp>
      <p:sp>
        <p:nvSpPr>
          <p:cNvPr id="6" name="Slide Number Placeholder 5"/>
          <p:cNvSpPr>
            <a:spLocks noGrp="1"/>
          </p:cNvSpPr>
          <p:nvPr>
            <p:ph type="sldNum" sz="quarter" idx="12"/>
          </p:nvPr>
        </p:nvSpPr>
        <p:spPr>
          <a:xfrm>
            <a:off x="6947866" y="13716"/>
            <a:ext cx="1738934" cy="246888"/>
          </a:xfrm>
          <a:prstGeom prst="rect">
            <a:avLst/>
          </a:prstGeom>
        </p:spPr>
        <p:txBody>
          <a:bodyPr/>
          <a:lstStyle/>
          <a:p>
            <a:fld id="{86088F66-4CEB-7C4F-9B05-EF85E0EA813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1771651"/>
            <a:ext cx="7772400" cy="1650206"/>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722313" y="3470149"/>
            <a:ext cx="7772400" cy="1125140"/>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199" y="13716"/>
            <a:ext cx="3950811" cy="260604"/>
          </a:xfrm>
          <a:prstGeom prst="rect">
            <a:avLst/>
          </a:prstGeom>
        </p:spPr>
        <p:txBody>
          <a:bodyPr/>
          <a:lstStyle/>
          <a:p>
            <a:fld id="{D7742D52-8D24-9748-BB01-D3838446B10E}" type="datetime1">
              <a:rPr lang="en-US" smtClean="0"/>
              <a:t>5/31/19</a:t>
            </a:fld>
            <a:endParaRPr lang="en-US"/>
          </a:p>
        </p:txBody>
      </p:sp>
      <p:sp>
        <p:nvSpPr>
          <p:cNvPr id="5" name="Footer Placeholder 4"/>
          <p:cNvSpPr>
            <a:spLocks noGrp="1"/>
          </p:cNvSpPr>
          <p:nvPr>
            <p:ph type="ftr" sz="quarter" idx="11"/>
          </p:nvPr>
        </p:nvSpPr>
        <p:spPr>
          <a:xfrm>
            <a:off x="0" y="13716"/>
            <a:ext cx="9144000" cy="260604"/>
          </a:xfrm>
          <a:prstGeom prst="rect">
            <a:avLst/>
          </a:prstGeom>
        </p:spPr>
        <p:txBody>
          <a:bodyPr/>
          <a:lstStyle/>
          <a:p>
            <a:r>
              <a:rPr lang="en-US"/>
              <a:t>B. Rackham et al. brackham@as.arizona.edu DPS 48 / EPSC 11</a:t>
            </a:r>
          </a:p>
        </p:txBody>
      </p:sp>
      <p:sp>
        <p:nvSpPr>
          <p:cNvPr id="6" name="Slide Number Placeholder 5"/>
          <p:cNvSpPr>
            <a:spLocks noGrp="1"/>
          </p:cNvSpPr>
          <p:nvPr>
            <p:ph type="sldNum" sz="quarter" idx="12"/>
          </p:nvPr>
        </p:nvSpPr>
        <p:spPr>
          <a:xfrm>
            <a:off x="6947866" y="13716"/>
            <a:ext cx="1738934" cy="246888"/>
          </a:xfrm>
          <a:prstGeom prst="rect">
            <a:avLst/>
          </a:prstGeom>
        </p:spPr>
        <p:txBody>
          <a:bodyPr/>
          <a:lstStyle/>
          <a:p>
            <a:fld id="{86088F66-4CEB-7C4F-9B05-EF85E0EA813B}" type="slidenum">
              <a:rPr lang="en-US" smtClean="0"/>
              <a:t>‹#›</a:t>
            </a:fld>
            <a:endParaRPr lang="en-US"/>
          </a:p>
        </p:txBody>
      </p:sp>
      <p:cxnSp>
        <p:nvCxnSpPr>
          <p:cNvPr id="7" name="Straight Connector 6"/>
          <p:cNvCxnSpPr/>
          <p:nvPr/>
        </p:nvCxnSpPr>
        <p:spPr>
          <a:xfrm>
            <a:off x="731520" y="3449574"/>
            <a:ext cx="7848600" cy="1191"/>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55014"/>
            <a:ext cx="4038600" cy="35387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255014"/>
            <a:ext cx="4038600" cy="35387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457199" y="13716"/>
            <a:ext cx="3950811" cy="260604"/>
          </a:xfrm>
          <a:prstGeom prst="rect">
            <a:avLst/>
          </a:prstGeom>
        </p:spPr>
        <p:txBody>
          <a:bodyPr/>
          <a:lstStyle/>
          <a:p>
            <a:fld id="{42E4A89E-F6F2-9546-A4F7-34D8115AE191}" type="datetime1">
              <a:rPr lang="en-US" smtClean="0"/>
              <a:t>5/31/19</a:t>
            </a:fld>
            <a:endParaRPr lang="en-US"/>
          </a:p>
        </p:txBody>
      </p:sp>
      <p:sp>
        <p:nvSpPr>
          <p:cNvPr id="6" name="Footer Placeholder 5"/>
          <p:cNvSpPr>
            <a:spLocks noGrp="1"/>
          </p:cNvSpPr>
          <p:nvPr>
            <p:ph type="ftr" sz="quarter" idx="11"/>
          </p:nvPr>
        </p:nvSpPr>
        <p:spPr>
          <a:xfrm>
            <a:off x="0" y="13716"/>
            <a:ext cx="9144000" cy="260604"/>
          </a:xfrm>
          <a:prstGeom prst="rect">
            <a:avLst/>
          </a:prstGeom>
        </p:spPr>
        <p:txBody>
          <a:bodyPr/>
          <a:lstStyle/>
          <a:p>
            <a:r>
              <a:rPr lang="en-US"/>
              <a:t>B. Rackham et al. brackham@as.arizona.edu DPS 48 / EPSC 11</a:t>
            </a:r>
          </a:p>
        </p:txBody>
      </p:sp>
      <p:sp>
        <p:nvSpPr>
          <p:cNvPr id="7" name="Slide Number Placeholder 6"/>
          <p:cNvSpPr>
            <a:spLocks noGrp="1"/>
          </p:cNvSpPr>
          <p:nvPr>
            <p:ph type="sldNum" sz="quarter" idx="12"/>
          </p:nvPr>
        </p:nvSpPr>
        <p:spPr>
          <a:xfrm>
            <a:off x="6947866" y="13716"/>
            <a:ext cx="1738934" cy="246888"/>
          </a:xfrm>
          <a:prstGeom prst="rect">
            <a:avLst/>
          </a:prstGeom>
        </p:spPr>
        <p:txBody>
          <a:bodyPr/>
          <a:lstStyle/>
          <a:p>
            <a:fld id="{86088F66-4CEB-7C4F-9B05-EF85E0EA813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257300"/>
            <a:ext cx="3931920" cy="47982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828800"/>
            <a:ext cx="3931920"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54880" y="1257300"/>
            <a:ext cx="3931920" cy="47982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54880" y="1828800"/>
            <a:ext cx="3931920"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457199" y="13716"/>
            <a:ext cx="3950811" cy="260604"/>
          </a:xfrm>
          <a:prstGeom prst="rect">
            <a:avLst/>
          </a:prstGeom>
        </p:spPr>
        <p:txBody>
          <a:bodyPr/>
          <a:lstStyle/>
          <a:p>
            <a:fld id="{4A85B479-9CD4-3B43-AAE9-E81C88683507}" type="datetime1">
              <a:rPr lang="en-US" smtClean="0"/>
              <a:t>5/31/19</a:t>
            </a:fld>
            <a:endParaRPr lang="en-US"/>
          </a:p>
        </p:txBody>
      </p:sp>
      <p:sp>
        <p:nvSpPr>
          <p:cNvPr id="8" name="Footer Placeholder 7"/>
          <p:cNvSpPr>
            <a:spLocks noGrp="1"/>
          </p:cNvSpPr>
          <p:nvPr>
            <p:ph type="ftr" sz="quarter" idx="11"/>
          </p:nvPr>
        </p:nvSpPr>
        <p:spPr>
          <a:xfrm>
            <a:off x="0" y="13716"/>
            <a:ext cx="9144000" cy="260604"/>
          </a:xfrm>
          <a:prstGeom prst="rect">
            <a:avLst/>
          </a:prstGeom>
        </p:spPr>
        <p:txBody>
          <a:bodyPr/>
          <a:lstStyle/>
          <a:p>
            <a:r>
              <a:rPr lang="en-US"/>
              <a:t>B. Rackham et al. brackham@as.arizona.edu DPS 48 / EPSC 11</a:t>
            </a:r>
          </a:p>
        </p:txBody>
      </p:sp>
      <p:sp>
        <p:nvSpPr>
          <p:cNvPr id="9" name="Slide Number Placeholder 8"/>
          <p:cNvSpPr>
            <a:spLocks noGrp="1"/>
          </p:cNvSpPr>
          <p:nvPr>
            <p:ph type="sldNum" sz="quarter" idx="12"/>
          </p:nvPr>
        </p:nvSpPr>
        <p:spPr>
          <a:xfrm>
            <a:off x="6947866" y="13716"/>
            <a:ext cx="1738934" cy="246888"/>
          </a:xfrm>
          <a:prstGeom prst="rect">
            <a:avLst/>
          </a:prstGeom>
        </p:spPr>
        <p:txBody>
          <a:bodyPr/>
          <a:lstStyle/>
          <a:p>
            <a:fld id="{86088F66-4CEB-7C4F-9B05-EF85E0EA813B}" type="slidenum">
              <a:rPr lang="en-US" smtClean="0"/>
              <a:t>‹#›</a:t>
            </a:fld>
            <a:endParaRPr lang="en-US"/>
          </a:p>
        </p:txBody>
      </p:sp>
      <p:cxnSp>
        <p:nvCxnSpPr>
          <p:cNvPr id="11" name="Straight Connector 10"/>
          <p:cNvCxnSpPr/>
          <p:nvPr/>
        </p:nvCxnSpPr>
        <p:spPr>
          <a:xfrm rot="5400000">
            <a:off x="2806462" y="3034268"/>
            <a:ext cx="353187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199" y="13716"/>
            <a:ext cx="3950811" cy="260604"/>
          </a:xfrm>
          <a:prstGeom prst="rect">
            <a:avLst/>
          </a:prstGeom>
        </p:spPr>
        <p:txBody>
          <a:bodyPr/>
          <a:lstStyle/>
          <a:p>
            <a:fld id="{05A26829-2DFD-5148-B4D7-CF51C217C6D0}" type="datetime1">
              <a:rPr lang="en-US" smtClean="0"/>
              <a:t>5/31/19</a:t>
            </a:fld>
            <a:endParaRPr lang="en-US"/>
          </a:p>
        </p:txBody>
      </p:sp>
      <p:sp>
        <p:nvSpPr>
          <p:cNvPr id="4" name="Footer Placeholder 3"/>
          <p:cNvSpPr>
            <a:spLocks noGrp="1"/>
          </p:cNvSpPr>
          <p:nvPr>
            <p:ph type="ftr" sz="quarter" idx="11"/>
          </p:nvPr>
        </p:nvSpPr>
        <p:spPr>
          <a:xfrm>
            <a:off x="0" y="13716"/>
            <a:ext cx="9144000" cy="260604"/>
          </a:xfrm>
          <a:prstGeom prst="rect">
            <a:avLst/>
          </a:prstGeom>
        </p:spPr>
        <p:txBody>
          <a:bodyPr/>
          <a:lstStyle/>
          <a:p>
            <a:r>
              <a:rPr lang="en-US"/>
              <a:t>B. Rackham et al. brackham@as.arizona.edu DPS 48 / EPSC 11</a:t>
            </a:r>
          </a:p>
        </p:txBody>
      </p:sp>
      <p:sp>
        <p:nvSpPr>
          <p:cNvPr id="5" name="Slide Number Placeholder 4"/>
          <p:cNvSpPr>
            <a:spLocks noGrp="1"/>
          </p:cNvSpPr>
          <p:nvPr>
            <p:ph type="sldNum" sz="quarter" idx="12"/>
          </p:nvPr>
        </p:nvSpPr>
        <p:spPr>
          <a:xfrm>
            <a:off x="6947866" y="13716"/>
            <a:ext cx="1738934" cy="246888"/>
          </a:xfrm>
          <a:prstGeom prst="rect">
            <a:avLst/>
          </a:prstGeom>
        </p:spPr>
        <p:txBody>
          <a:bodyPr/>
          <a:lstStyle/>
          <a:p>
            <a:fld id="{86088F66-4CEB-7C4F-9B05-EF85E0EA813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199" y="13716"/>
            <a:ext cx="3950811" cy="260604"/>
          </a:xfrm>
          <a:prstGeom prst="rect">
            <a:avLst/>
          </a:prstGeom>
        </p:spPr>
        <p:txBody>
          <a:bodyPr/>
          <a:lstStyle/>
          <a:p>
            <a:fld id="{8F9855B7-9B4C-9346-84A8-3E2DE494C22E}" type="datetime1">
              <a:rPr lang="en-US" smtClean="0"/>
              <a:t>5/31/19</a:t>
            </a:fld>
            <a:endParaRPr lang="en-US"/>
          </a:p>
        </p:txBody>
      </p:sp>
      <p:sp>
        <p:nvSpPr>
          <p:cNvPr id="3" name="Footer Placeholder 2"/>
          <p:cNvSpPr>
            <a:spLocks noGrp="1"/>
          </p:cNvSpPr>
          <p:nvPr>
            <p:ph type="ftr" sz="quarter" idx="11"/>
          </p:nvPr>
        </p:nvSpPr>
        <p:spPr>
          <a:xfrm>
            <a:off x="0" y="13716"/>
            <a:ext cx="9144000" cy="260604"/>
          </a:xfrm>
          <a:prstGeom prst="rect">
            <a:avLst/>
          </a:prstGeom>
        </p:spPr>
        <p:txBody>
          <a:bodyPr/>
          <a:lstStyle/>
          <a:p>
            <a:r>
              <a:rPr lang="en-US"/>
              <a:t>B. Rackham et al. brackham@as.arizona.edu DPS 48 / EPSC 11</a:t>
            </a:r>
          </a:p>
        </p:txBody>
      </p:sp>
      <p:sp>
        <p:nvSpPr>
          <p:cNvPr id="4" name="Slide Number Placeholder 3"/>
          <p:cNvSpPr>
            <a:spLocks noGrp="1"/>
          </p:cNvSpPr>
          <p:nvPr>
            <p:ph type="sldNum" sz="quarter" idx="12"/>
          </p:nvPr>
        </p:nvSpPr>
        <p:spPr>
          <a:xfrm>
            <a:off x="6947866" y="13716"/>
            <a:ext cx="1738934" cy="246888"/>
          </a:xfrm>
          <a:prstGeom prst="rect">
            <a:avLst/>
          </a:prstGeom>
        </p:spPr>
        <p:txBody>
          <a:bodyPr/>
          <a:lstStyle/>
          <a:p>
            <a:fld id="{86088F66-4CEB-7C4F-9B05-EF85E0EA813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94060"/>
            <a:ext cx="2139696" cy="946404"/>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594060"/>
            <a:ext cx="5715000" cy="418338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1597915"/>
            <a:ext cx="2139696" cy="31827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199" y="13716"/>
            <a:ext cx="3950811" cy="260604"/>
          </a:xfrm>
          <a:prstGeom prst="rect">
            <a:avLst/>
          </a:prstGeom>
        </p:spPr>
        <p:txBody>
          <a:bodyPr/>
          <a:lstStyle/>
          <a:p>
            <a:fld id="{35E82B26-7F7F-EF44-B3FE-E81DDE3A501C}" type="datetime1">
              <a:rPr lang="en-US" smtClean="0"/>
              <a:t>5/31/19</a:t>
            </a:fld>
            <a:endParaRPr lang="en-US"/>
          </a:p>
        </p:txBody>
      </p:sp>
      <p:sp>
        <p:nvSpPr>
          <p:cNvPr id="6" name="Footer Placeholder 5"/>
          <p:cNvSpPr>
            <a:spLocks noGrp="1"/>
          </p:cNvSpPr>
          <p:nvPr>
            <p:ph type="ftr" sz="quarter" idx="11"/>
          </p:nvPr>
        </p:nvSpPr>
        <p:spPr>
          <a:xfrm>
            <a:off x="0" y="13716"/>
            <a:ext cx="9144000" cy="260604"/>
          </a:xfrm>
          <a:prstGeom prst="rect">
            <a:avLst/>
          </a:prstGeom>
        </p:spPr>
        <p:txBody>
          <a:bodyPr/>
          <a:lstStyle/>
          <a:p>
            <a:r>
              <a:rPr lang="en-US"/>
              <a:t>B. Rackham et al. brackham@as.arizona.edu DPS 48 / EPSC 11</a:t>
            </a:r>
          </a:p>
        </p:txBody>
      </p:sp>
      <p:sp>
        <p:nvSpPr>
          <p:cNvPr id="7" name="Slide Number Placeholder 6"/>
          <p:cNvSpPr>
            <a:spLocks noGrp="1"/>
          </p:cNvSpPr>
          <p:nvPr>
            <p:ph type="sldNum" sz="quarter" idx="12"/>
          </p:nvPr>
        </p:nvSpPr>
        <p:spPr>
          <a:xfrm>
            <a:off x="6947866" y="13716"/>
            <a:ext cx="1738934" cy="246888"/>
          </a:xfrm>
          <a:prstGeom prst="rect">
            <a:avLst/>
          </a:prstGeom>
        </p:spPr>
        <p:txBody>
          <a:bodyPr/>
          <a:lstStyle/>
          <a:p>
            <a:fld id="{86088F66-4CEB-7C4F-9B05-EF85E0EA813B}" type="slidenum">
              <a:rPr lang="en-US" smtClean="0"/>
              <a:t>‹#›</a:t>
            </a:fld>
            <a:endParaRPr lang="en-US"/>
          </a:p>
        </p:txBody>
      </p:sp>
      <p:cxnSp>
        <p:nvCxnSpPr>
          <p:cNvPr id="9" name="Straight Connector 8"/>
          <p:cNvCxnSpPr/>
          <p:nvPr/>
        </p:nvCxnSpPr>
        <p:spPr>
          <a:xfrm rot="5400000">
            <a:off x="684114" y="2684956"/>
            <a:ext cx="418338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94360"/>
            <a:ext cx="2142680" cy="94869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628651"/>
            <a:ext cx="5904390" cy="4125342"/>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457200" y="1600200"/>
            <a:ext cx="2139696" cy="31821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199" y="13716"/>
            <a:ext cx="3950811" cy="260604"/>
          </a:xfrm>
          <a:prstGeom prst="rect">
            <a:avLst/>
          </a:prstGeom>
        </p:spPr>
        <p:txBody>
          <a:bodyPr/>
          <a:lstStyle/>
          <a:p>
            <a:fld id="{F34EEFF7-95E4-D34E-8875-0CAD3CCCEB37}" type="datetime1">
              <a:rPr lang="en-US" smtClean="0"/>
              <a:t>5/31/19</a:t>
            </a:fld>
            <a:endParaRPr lang="en-US"/>
          </a:p>
        </p:txBody>
      </p:sp>
      <p:sp>
        <p:nvSpPr>
          <p:cNvPr id="6" name="Footer Placeholder 5"/>
          <p:cNvSpPr>
            <a:spLocks noGrp="1"/>
          </p:cNvSpPr>
          <p:nvPr>
            <p:ph type="ftr" sz="quarter" idx="11"/>
          </p:nvPr>
        </p:nvSpPr>
        <p:spPr>
          <a:xfrm>
            <a:off x="0" y="13716"/>
            <a:ext cx="9144000" cy="260604"/>
          </a:xfrm>
          <a:prstGeom prst="rect">
            <a:avLst/>
          </a:prstGeom>
        </p:spPr>
        <p:txBody>
          <a:bodyPr/>
          <a:lstStyle/>
          <a:p>
            <a:r>
              <a:rPr lang="en-US"/>
              <a:t>B. Rackham et al. brackham@as.arizona.edu DPS 48 / EPSC 11</a:t>
            </a:r>
          </a:p>
        </p:txBody>
      </p:sp>
      <p:sp>
        <p:nvSpPr>
          <p:cNvPr id="7" name="Slide Number Placeholder 6"/>
          <p:cNvSpPr>
            <a:spLocks noGrp="1"/>
          </p:cNvSpPr>
          <p:nvPr>
            <p:ph type="sldNum" sz="quarter" idx="12"/>
          </p:nvPr>
        </p:nvSpPr>
        <p:spPr>
          <a:xfrm>
            <a:off x="6947866" y="13716"/>
            <a:ext cx="1738934" cy="246888"/>
          </a:xfrm>
          <a:prstGeom prst="rect">
            <a:avLst/>
          </a:prstGeom>
        </p:spPr>
        <p:txBody>
          <a:bodyPr/>
          <a:lstStyle/>
          <a:p>
            <a:fld id="{86088F66-4CEB-7C4F-9B05-EF85E0EA813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0050"/>
            <a:ext cx="8229600" cy="7429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0"/>
            <a:ext cx="8229600" cy="3657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sldNum="0" hdr="0" ftr="0" dt="0"/>
  <p:txStyles>
    <p:titleStyle>
      <a:lvl1pPr algn="l" defTabSz="914400" rtl="0" eaLnBrk="1" latinLnBrk="0" hangingPunct="1">
        <a:spcBef>
          <a:spcPct val="0"/>
        </a:spcBef>
        <a:buNone/>
        <a:defRPr sz="3000" kern="1200" spc="-100" baseline="0">
          <a:solidFill>
            <a:schemeClr val="tx2"/>
          </a:solidFill>
          <a:latin typeface="Avenir Next Regular"/>
          <a:ea typeface="+mj-ea"/>
          <a:cs typeface="Avenir Next Regular"/>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Avenir Next Regular"/>
          <a:ea typeface="+mn-ea"/>
          <a:cs typeface="Avenir Next Regular"/>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Avenir Next Regular"/>
          <a:ea typeface="+mn-ea"/>
          <a:cs typeface="Avenir Next Regular"/>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Avenir Next Regular"/>
          <a:ea typeface="+mn-ea"/>
          <a:cs typeface="Avenir Next Regular"/>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Avenir Next Regular"/>
          <a:ea typeface="+mn-ea"/>
          <a:cs typeface="Avenir Next Regular"/>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Avenir Next Regular"/>
          <a:ea typeface="+mn-ea"/>
          <a:cs typeface="Avenir Next Regular"/>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aiff"/><Relationship Id="rId1" Type="http://schemas.microsoft.com/office/2007/relationships/media" Target="../media/media3.aiff"/><Relationship Id="rId6" Type="http://schemas.openxmlformats.org/officeDocument/2006/relationships/image" Target="../media/image4.png"/><Relationship Id="rId5" Type="http://schemas.openxmlformats.org/officeDocument/2006/relationships/image" Target="../media/image6.emf"/><Relationship Id="rId4" Type="http://schemas.openxmlformats.org/officeDocument/2006/relationships/notesSlide" Target="../notesSlides/notesSlide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aiff"/><Relationship Id="rId1" Type="http://schemas.microsoft.com/office/2007/relationships/media" Target="../media/media4.aiff"/><Relationship Id="rId6" Type="http://schemas.openxmlformats.org/officeDocument/2006/relationships/image" Target="../media/image4.png"/><Relationship Id="rId5" Type="http://schemas.openxmlformats.org/officeDocument/2006/relationships/image" Target="../media/image7.emf"/><Relationship Id="rId4"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aiff"/><Relationship Id="rId1" Type="http://schemas.microsoft.com/office/2007/relationships/media" Target="../media/media5.aiff"/><Relationship Id="rId6" Type="http://schemas.openxmlformats.org/officeDocument/2006/relationships/image" Target="../media/image4.png"/><Relationship Id="rId5" Type="http://schemas.openxmlformats.org/officeDocument/2006/relationships/image" Target="../media/image8.emf"/><Relationship Id="rId4"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aiff"/><Relationship Id="rId1" Type="http://schemas.microsoft.com/office/2007/relationships/media" Target="../media/media6.aiff"/><Relationship Id="rId5" Type="http://schemas.openxmlformats.org/officeDocument/2006/relationships/image" Target="../media/image4.png"/><Relationship Id="rId4" Type="http://schemas.openxmlformats.org/officeDocument/2006/relationships/image" Target="../media/image9.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aiff"/><Relationship Id="rId1" Type="http://schemas.microsoft.com/office/2007/relationships/media" Target="../media/media7.aiff"/><Relationship Id="rId5" Type="http://schemas.openxmlformats.org/officeDocument/2006/relationships/image" Target="../media/image4.png"/><Relationship Id="rId4" Type="http://schemas.openxmlformats.org/officeDocument/2006/relationships/image" Target="../media/image10.emf"/></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aiff"/><Relationship Id="rId1" Type="http://schemas.microsoft.com/office/2007/relationships/media" Target="../media/media8.aiff"/><Relationship Id="rId5" Type="http://schemas.openxmlformats.org/officeDocument/2006/relationships/image" Target="../media/image4.png"/><Relationship Id="rId4" Type="http://schemas.openxmlformats.org/officeDocument/2006/relationships/image" Target="../media/image11.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aiff"/><Relationship Id="rId1" Type="http://schemas.microsoft.com/office/2007/relationships/media" Target="../media/media9.aiff"/><Relationship Id="rId5" Type="http://schemas.openxmlformats.org/officeDocument/2006/relationships/image" Target="../media/image4.png"/><Relationship Id="rId4" Type="http://schemas.openxmlformats.org/officeDocument/2006/relationships/image" Target="../media/image12.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microsoft.com/office/2007/relationships/media" Target="../media/media11.aiff"/><Relationship Id="rId7" Type="http://schemas.openxmlformats.org/officeDocument/2006/relationships/image" Target="../media/image4.png"/><Relationship Id="rId2" Type="http://schemas.openxmlformats.org/officeDocument/2006/relationships/audio" Target="../media/media10.aiff"/><Relationship Id="rId1" Type="http://schemas.microsoft.com/office/2007/relationships/media" Target="../media/media10.aiff"/><Relationship Id="rId6" Type="http://schemas.openxmlformats.org/officeDocument/2006/relationships/image" Target="../media/image13.emf"/><Relationship Id="rId5" Type="http://schemas.openxmlformats.org/officeDocument/2006/relationships/slideLayout" Target="../slideLayouts/slideLayout6.xml"/><Relationship Id="rId4" Type="http://schemas.openxmlformats.org/officeDocument/2006/relationships/audio" Target="../media/media11.aiff"/></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2.mp4"/><Relationship Id="rId1" Type="http://schemas.microsoft.com/office/2007/relationships/media" Target="../media/media12.mp4"/><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aiff"/><Relationship Id="rId1" Type="http://schemas.microsoft.com/office/2007/relationships/media" Target="../media/media1.aiff"/><Relationship Id="rId5" Type="http://schemas.openxmlformats.org/officeDocument/2006/relationships/image" Target="../media/image4.png"/><Relationship Id="rId4"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aiff"/><Relationship Id="rId1" Type="http://schemas.microsoft.com/office/2007/relationships/media" Target="../media/media2.aiff"/><Relationship Id="rId5" Type="http://schemas.openxmlformats.org/officeDocument/2006/relationships/image" Target="../media/image4.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ackgroundRemoval t="2734" b="97461" l="2637" r="97266"/>
                    </a14:imgEffect>
                  </a14:imgLayer>
                </a14:imgProps>
              </a:ext>
            </a:extLst>
          </a:blip>
          <a:stretch>
            <a:fillRect/>
          </a:stretch>
        </p:blipFill>
        <p:spPr>
          <a:xfrm>
            <a:off x="-2629361" y="84803"/>
            <a:ext cx="5508325" cy="5508325"/>
          </a:xfrm>
          <a:prstGeom prst="rect">
            <a:avLst/>
          </a:prstGeom>
        </p:spPr>
      </p:pic>
      <p:sp>
        <p:nvSpPr>
          <p:cNvPr id="2" name="Title 1"/>
          <p:cNvSpPr>
            <a:spLocks noGrp="1"/>
          </p:cNvSpPr>
          <p:nvPr>
            <p:ph type="ctrTitle"/>
          </p:nvPr>
        </p:nvSpPr>
        <p:spPr>
          <a:xfrm>
            <a:off x="2878964" y="1135379"/>
            <a:ext cx="6265036" cy="1225855"/>
          </a:xfrm>
        </p:spPr>
        <p:txBody>
          <a:bodyPr anchor="ctr"/>
          <a:lstStyle/>
          <a:p>
            <a:r>
              <a:rPr lang="en-US" sz="3200" dirty="0"/>
              <a:t>Listening for Exoplanet Transits</a:t>
            </a:r>
            <a:endParaRPr lang="en-US" sz="2600" cap="none" dirty="0"/>
          </a:p>
        </p:txBody>
      </p:sp>
      <p:sp>
        <p:nvSpPr>
          <p:cNvPr id="3" name="Subtitle 2"/>
          <p:cNvSpPr>
            <a:spLocks noGrp="1"/>
          </p:cNvSpPr>
          <p:nvPr>
            <p:ph type="subTitle" idx="1"/>
          </p:nvPr>
        </p:nvSpPr>
        <p:spPr>
          <a:xfrm>
            <a:off x="2895057" y="2361235"/>
            <a:ext cx="6265036" cy="1377570"/>
          </a:xfrm>
        </p:spPr>
        <p:txBody>
          <a:bodyPr>
            <a:noAutofit/>
          </a:bodyPr>
          <a:lstStyle/>
          <a:p>
            <a:pPr>
              <a:spcBef>
                <a:spcPts val="0"/>
              </a:spcBef>
            </a:pPr>
            <a:r>
              <a:rPr lang="en-US" sz="2600" b="1" dirty="0">
                <a:latin typeface="Helvetica" pitchFamily="2" charset="0"/>
              </a:rPr>
              <a:t>Ben Rackham &amp; Aiden Gibbs</a:t>
            </a:r>
          </a:p>
          <a:p>
            <a:pPr>
              <a:spcBef>
                <a:spcPts val="0"/>
              </a:spcBef>
            </a:pPr>
            <a:r>
              <a:rPr lang="en-US" dirty="0"/>
              <a:t>University of Arizona, Project EDEN</a:t>
            </a:r>
          </a:p>
          <a:p>
            <a:r>
              <a:rPr lang="en-US" dirty="0"/>
              <a:t>  </a:t>
            </a:r>
            <a:endParaRPr lang="en-US" sz="1800" b="1" dirty="0"/>
          </a:p>
        </p:txBody>
      </p:sp>
      <p:sp>
        <p:nvSpPr>
          <p:cNvPr id="11" name="Oval 10"/>
          <p:cNvSpPr>
            <a:spLocks noChangeAspect="1"/>
          </p:cNvSpPr>
          <p:nvPr/>
        </p:nvSpPr>
        <p:spPr>
          <a:xfrm>
            <a:off x="1379468" y="3366682"/>
            <a:ext cx="562021" cy="548640"/>
          </a:xfrm>
          <a:prstGeom prst="ellipse">
            <a:avLst/>
          </a:prstGeom>
          <a:solidFill>
            <a:schemeClr val="tx1"/>
          </a:solidFill>
          <a:ln w="31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Tree>
    <p:extLst>
      <p:ext uri="{BB962C8B-B14F-4D97-AF65-F5344CB8AC3E}">
        <p14:creationId xmlns:p14="http://schemas.microsoft.com/office/powerpoint/2010/main" val="1154515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BD22A-2BF9-4B48-898D-3C4043BE1ABA}"/>
              </a:ext>
            </a:extLst>
          </p:cNvPr>
          <p:cNvSpPr>
            <a:spLocks noGrp="1"/>
          </p:cNvSpPr>
          <p:nvPr>
            <p:ph type="title"/>
          </p:nvPr>
        </p:nvSpPr>
        <p:spPr/>
        <p:txBody>
          <a:bodyPr>
            <a:normAutofit/>
          </a:bodyPr>
          <a:lstStyle/>
          <a:p>
            <a:r>
              <a:rPr lang="en-US" dirty="0"/>
              <a:t>Think-pair-share:</a:t>
            </a:r>
          </a:p>
        </p:txBody>
      </p:sp>
      <p:sp>
        <p:nvSpPr>
          <p:cNvPr id="3" name="Content Placeholder 2">
            <a:extLst>
              <a:ext uri="{FF2B5EF4-FFF2-40B4-BE49-F238E27FC236}">
                <a16:creationId xmlns:a16="http://schemas.microsoft.com/office/drawing/2014/main" id="{309575FC-F3F2-C54D-9F1F-E194B1AC7E68}"/>
              </a:ext>
            </a:extLst>
          </p:cNvPr>
          <p:cNvSpPr>
            <a:spLocks noGrp="1"/>
          </p:cNvSpPr>
          <p:nvPr>
            <p:ph idx="1"/>
          </p:nvPr>
        </p:nvSpPr>
        <p:spPr/>
        <p:txBody>
          <a:bodyPr/>
          <a:lstStyle/>
          <a:p>
            <a:r>
              <a:rPr lang="en-US" dirty="0"/>
              <a:t>For a given planet, its transit will be deeper in a system with a:</a:t>
            </a:r>
          </a:p>
          <a:p>
            <a:endParaRPr lang="en-US" dirty="0"/>
          </a:p>
          <a:p>
            <a:pPr lvl="1"/>
            <a:r>
              <a:rPr lang="en-US" dirty="0"/>
              <a:t>A) smaller star</a:t>
            </a:r>
          </a:p>
          <a:p>
            <a:pPr lvl="1"/>
            <a:endParaRPr lang="en-US" dirty="0"/>
          </a:p>
          <a:p>
            <a:pPr lvl="1"/>
            <a:r>
              <a:rPr lang="en-US" dirty="0"/>
              <a:t>B) larger star</a:t>
            </a:r>
          </a:p>
          <a:p>
            <a:pPr lvl="1"/>
            <a:endParaRPr lang="en-US" dirty="0"/>
          </a:p>
          <a:p>
            <a:pPr lvl="1"/>
            <a:r>
              <a:rPr lang="en-US" dirty="0"/>
              <a:t>C) the size of the star doesn’t affect the transit depth</a:t>
            </a:r>
          </a:p>
        </p:txBody>
      </p:sp>
    </p:spTree>
    <p:extLst>
      <p:ext uri="{BB962C8B-B14F-4D97-AF65-F5344CB8AC3E}">
        <p14:creationId xmlns:p14="http://schemas.microsoft.com/office/powerpoint/2010/main" val="7437823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1F16B0-BBA4-3246-98BD-D0C68308CB69}"/>
              </a:ext>
            </a:extLst>
          </p:cNvPr>
          <p:cNvPicPr>
            <a:picLocks noChangeAspect="1"/>
          </p:cNvPicPr>
          <p:nvPr/>
        </p:nvPicPr>
        <p:blipFill>
          <a:blip r:embed="rId5"/>
          <a:stretch>
            <a:fillRect/>
          </a:stretch>
        </p:blipFill>
        <p:spPr>
          <a:xfrm>
            <a:off x="0" y="-1"/>
            <a:ext cx="9144001" cy="5143500"/>
          </a:xfrm>
          <a:prstGeom prst="rect">
            <a:avLst/>
          </a:prstGeom>
        </p:spPr>
      </p:pic>
      <p:pic>
        <p:nvPicPr>
          <p:cNvPr id="2" name="earth_Mdwarf.aiff">
            <a:hlinkClick r:id="" action="ppaction://media"/>
            <a:extLst>
              <a:ext uri="{FF2B5EF4-FFF2-40B4-BE49-F238E27FC236}">
                <a16:creationId xmlns:a16="http://schemas.microsoft.com/office/drawing/2014/main" id="{07BD38F5-29B6-4646-8586-4E2E5F53F8A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186592" y="3589036"/>
            <a:ext cx="812800" cy="812800"/>
          </a:xfrm>
          <a:prstGeom prst="rect">
            <a:avLst/>
          </a:prstGeom>
        </p:spPr>
      </p:pic>
    </p:spTree>
    <p:extLst>
      <p:ext uri="{BB962C8B-B14F-4D97-AF65-F5344CB8AC3E}">
        <p14:creationId xmlns:p14="http://schemas.microsoft.com/office/powerpoint/2010/main" val="4040177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4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305EE9-36E4-4343-B9AC-6265467344BA}"/>
              </a:ext>
            </a:extLst>
          </p:cNvPr>
          <p:cNvPicPr>
            <a:picLocks noChangeAspect="1"/>
          </p:cNvPicPr>
          <p:nvPr/>
        </p:nvPicPr>
        <p:blipFill>
          <a:blip r:embed="rId5"/>
          <a:srcRect/>
          <a:stretch/>
        </p:blipFill>
        <p:spPr>
          <a:xfrm>
            <a:off x="0" y="-1"/>
            <a:ext cx="9144000" cy="5143500"/>
          </a:xfrm>
          <a:prstGeom prst="rect">
            <a:avLst/>
          </a:prstGeom>
        </p:spPr>
      </p:pic>
      <p:sp>
        <p:nvSpPr>
          <p:cNvPr id="2" name="Title 1">
            <a:extLst>
              <a:ext uri="{FF2B5EF4-FFF2-40B4-BE49-F238E27FC236}">
                <a16:creationId xmlns:a16="http://schemas.microsoft.com/office/drawing/2014/main" id="{F09AB127-F596-1148-99B9-0CD4DF7B2737}"/>
              </a:ext>
            </a:extLst>
          </p:cNvPr>
          <p:cNvSpPr>
            <a:spLocks noGrp="1"/>
          </p:cNvSpPr>
          <p:nvPr>
            <p:ph type="title"/>
          </p:nvPr>
        </p:nvSpPr>
        <p:spPr>
          <a:xfrm>
            <a:off x="0" y="-46300"/>
            <a:ext cx="8229600" cy="742950"/>
          </a:xfrm>
        </p:spPr>
        <p:txBody>
          <a:bodyPr>
            <a:normAutofit/>
          </a:bodyPr>
          <a:lstStyle/>
          <a:p>
            <a:r>
              <a:rPr lang="en-US" dirty="0"/>
              <a:t>Is this planet bigger or smaller than Earth?</a:t>
            </a:r>
          </a:p>
        </p:txBody>
      </p:sp>
      <p:pic>
        <p:nvPicPr>
          <p:cNvPr id="4" name="mars_mdwarf.aiff">
            <a:hlinkClick r:id="" action="ppaction://media"/>
            <a:extLst>
              <a:ext uri="{FF2B5EF4-FFF2-40B4-BE49-F238E27FC236}">
                <a16:creationId xmlns:a16="http://schemas.microsoft.com/office/drawing/2014/main" id="{E58C3B4A-2481-4640-804B-C88DCA7875F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232892" y="3600610"/>
            <a:ext cx="812800" cy="812800"/>
          </a:xfrm>
          <a:prstGeom prst="rect">
            <a:avLst/>
          </a:prstGeom>
        </p:spPr>
      </p:pic>
    </p:spTree>
    <p:extLst>
      <p:ext uri="{BB962C8B-B14F-4D97-AF65-F5344CB8AC3E}">
        <p14:creationId xmlns:p14="http://schemas.microsoft.com/office/powerpoint/2010/main" val="2068967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305EE9-36E4-4343-B9AC-6265467344BA}"/>
              </a:ext>
            </a:extLst>
          </p:cNvPr>
          <p:cNvPicPr>
            <a:picLocks noChangeAspect="1"/>
          </p:cNvPicPr>
          <p:nvPr/>
        </p:nvPicPr>
        <p:blipFill>
          <a:blip r:embed="rId5"/>
          <a:srcRect/>
          <a:stretch/>
        </p:blipFill>
        <p:spPr>
          <a:xfrm>
            <a:off x="0" y="-1"/>
            <a:ext cx="9144000" cy="5143500"/>
          </a:xfrm>
          <a:prstGeom prst="rect">
            <a:avLst/>
          </a:prstGeom>
        </p:spPr>
      </p:pic>
      <p:pic>
        <p:nvPicPr>
          <p:cNvPr id="5" name="TRAPPIST-1g.aiff">
            <a:hlinkClick r:id="" action="ppaction://media"/>
            <a:extLst>
              <a:ext uri="{FF2B5EF4-FFF2-40B4-BE49-F238E27FC236}">
                <a16:creationId xmlns:a16="http://schemas.microsoft.com/office/drawing/2014/main" id="{2BE9AD51-CA3B-CD45-959A-52E2192EBE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221317" y="3589036"/>
            <a:ext cx="812800" cy="812800"/>
          </a:xfrm>
          <a:prstGeom prst="rect">
            <a:avLst/>
          </a:prstGeom>
        </p:spPr>
      </p:pic>
      <p:sp>
        <p:nvSpPr>
          <p:cNvPr id="8" name="Title 1">
            <a:extLst>
              <a:ext uri="{FF2B5EF4-FFF2-40B4-BE49-F238E27FC236}">
                <a16:creationId xmlns:a16="http://schemas.microsoft.com/office/drawing/2014/main" id="{440A50FD-7601-4243-9D9B-F2C65792AF93}"/>
              </a:ext>
            </a:extLst>
          </p:cNvPr>
          <p:cNvSpPr>
            <a:spLocks noGrp="1"/>
          </p:cNvSpPr>
          <p:nvPr>
            <p:ph type="title"/>
          </p:nvPr>
        </p:nvSpPr>
        <p:spPr>
          <a:xfrm>
            <a:off x="0" y="-46300"/>
            <a:ext cx="8229600" cy="742950"/>
          </a:xfrm>
        </p:spPr>
        <p:txBody>
          <a:bodyPr>
            <a:normAutofit/>
          </a:bodyPr>
          <a:lstStyle/>
          <a:p>
            <a:r>
              <a:rPr lang="en-US" dirty="0"/>
              <a:t>Is this planet bigger or smaller than Earth?</a:t>
            </a:r>
          </a:p>
        </p:txBody>
      </p:sp>
    </p:spTree>
    <p:extLst>
      <p:ext uri="{BB962C8B-B14F-4D97-AF65-F5344CB8AC3E}">
        <p14:creationId xmlns:p14="http://schemas.microsoft.com/office/powerpoint/2010/main" val="3126431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4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88F3E1E-EBDB-6145-9B2A-C2D0E775384A}"/>
              </a:ext>
            </a:extLst>
          </p:cNvPr>
          <p:cNvPicPr>
            <a:picLocks noChangeAspect="1"/>
          </p:cNvPicPr>
          <p:nvPr/>
        </p:nvPicPr>
        <p:blipFill>
          <a:blip r:embed="rId4"/>
          <a:stretch>
            <a:fillRect/>
          </a:stretch>
        </p:blipFill>
        <p:spPr>
          <a:xfrm>
            <a:off x="0" y="0"/>
            <a:ext cx="9144000" cy="5143500"/>
          </a:xfrm>
          <a:prstGeom prst="rect">
            <a:avLst/>
          </a:prstGeom>
        </p:spPr>
      </p:pic>
      <p:sp>
        <p:nvSpPr>
          <p:cNvPr id="2" name="Title 1">
            <a:extLst>
              <a:ext uri="{FF2B5EF4-FFF2-40B4-BE49-F238E27FC236}">
                <a16:creationId xmlns:a16="http://schemas.microsoft.com/office/drawing/2014/main" id="{FA8696EF-7B1A-0A47-9FB0-9CB7A193BA6C}"/>
              </a:ext>
            </a:extLst>
          </p:cNvPr>
          <p:cNvSpPr>
            <a:spLocks noGrp="1"/>
          </p:cNvSpPr>
          <p:nvPr>
            <p:ph type="title"/>
          </p:nvPr>
        </p:nvSpPr>
        <p:spPr>
          <a:xfrm>
            <a:off x="0" y="-78853"/>
            <a:ext cx="8229600" cy="742950"/>
          </a:xfrm>
        </p:spPr>
        <p:txBody>
          <a:bodyPr/>
          <a:lstStyle/>
          <a:p>
            <a:r>
              <a:rPr lang="en-US" dirty="0"/>
              <a:t>Real data is noisy</a:t>
            </a:r>
          </a:p>
        </p:txBody>
      </p:sp>
      <p:pic>
        <p:nvPicPr>
          <p:cNvPr id="7" name="GJ1214b.aiff">
            <a:hlinkClick r:id="" action="ppaction://media"/>
            <a:extLst>
              <a:ext uri="{FF2B5EF4-FFF2-40B4-BE49-F238E27FC236}">
                <a16:creationId xmlns:a16="http://schemas.microsoft.com/office/drawing/2014/main" id="{D3FF33C5-890B-5C4C-9451-6BCAC668B0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209741" y="3508013"/>
            <a:ext cx="812800" cy="812800"/>
          </a:xfrm>
          <a:prstGeom prst="rect">
            <a:avLst/>
          </a:prstGeom>
        </p:spPr>
      </p:pic>
    </p:spTree>
    <p:extLst>
      <p:ext uri="{BB962C8B-B14F-4D97-AF65-F5344CB8AC3E}">
        <p14:creationId xmlns:p14="http://schemas.microsoft.com/office/powerpoint/2010/main" val="1393903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5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F20E2-8F09-9149-B611-993777CBF2F7}"/>
              </a:ext>
            </a:extLst>
          </p:cNvPr>
          <p:cNvSpPr>
            <a:spLocks noGrp="1"/>
          </p:cNvSpPr>
          <p:nvPr>
            <p:ph type="title"/>
          </p:nvPr>
        </p:nvSpPr>
        <p:spPr>
          <a:xfrm>
            <a:off x="422476" y="1951057"/>
            <a:ext cx="8229600" cy="742950"/>
          </a:xfrm>
        </p:spPr>
        <p:txBody>
          <a:bodyPr/>
          <a:lstStyle/>
          <a:p>
            <a:pPr algn="ctr"/>
            <a:r>
              <a:rPr lang="en-US" dirty="0"/>
              <a:t>How can we estimate its temperature?</a:t>
            </a:r>
          </a:p>
        </p:txBody>
      </p:sp>
    </p:spTree>
    <p:extLst>
      <p:ext uri="{BB962C8B-B14F-4D97-AF65-F5344CB8AC3E}">
        <p14:creationId xmlns:p14="http://schemas.microsoft.com/office/powerpoint/2010/main" val="42350774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BD22A-2BF9-4B48-898D-3C4043BE1ABA}"/>
              </a:ext>
            </a:extLst>
          </p:cNvPr>
          <p:cNvSpPr>
            <a:spLocks noGrp="1"/>
          </p:cNvSpPr>
          <p:nvPr>
            <p:ph type="title"/>
          </p:nvPr>
        </p:nvSpPr>
        <p:spPr/>
        <p:txBody>
          <a:bodyPr>
            <a:normAutofit/>
          </a:bodyPr>
          <a:lstStyle/>
          <a:p>
            <a:r>
              <a:rPr lang="en-US" dirty="0"/>
              <a:t>Think-pair-share:</a:t>
            </a:r>
          </a:p>
        </p:txBody>
      </p:sp>
      <p:sp>
        <p:nvSpPr>
          <p:cNvPr id="3" name="Content Placeholder 2">
            <a:extLst>
              <a:ext uri="{FF2B5EF4-FFF2-40B4-BE49-F238E27FC236}">
                <a16:creationId xmlns:a16="http://schemas.microsoft.com/office/drawing/2014/main" id="{309575FC-F3F2-C54D-9F1F-E194B1AC7E68}"/>
              </a:ext>
            </a:extLst>
          </p:cNvPr>
          <p:cNvSpPr>
            <a:spLocks noGrp="1"/>
          </p:cNvSpPr>
          <p:nvPr>
            <p:ph idx="1"/>
          </p:nvPr>
        </p:nvSpPr>
        <p:spPr/>
        <p:txBody>
          <a:bodyPr/>
          <a:lstStyle/>
          <a:p>
            <a:r>
              <a:rPr lang="en-US" dirty="0"/>
              <a:t>All other things being equal, planets that are closer to their stars are:</a:t>
            </a:r>
          </a:p>
          <a:p>
            <a:endParaRPr lang="en-US" dirty="0"/>
          </a:p>
          <a:p>
            <a:pPr lvl="1"/>
            <a:r>
              <a:rPr lang="en-US" dirty="0"/>
              <a:t>A) hotter than planets that are farther out</a:t>
            </a:r>
          </a:p>
          <a:p>
            <a:pPr lvl="1"/>
            <a:endParaRPr lang="en-US" dirty="0"/>
          </a:p>
          <a:p>
            <a:pPr lvl="1"/>
            <a:r>
              <a:rPr lang="en-US" dirty="0"/>
              <a:t>B) cooler than planets that are farther out</a:t>
            </a:r>
          </a:p>
          <a:p>
            <a:pPr lvl="1"/>
            <a:endParaRPr lang="en-US" dirty="0"/>
          </a:p>
          <a:p>
            <a:pPr lvl="1"/>
            <a:r>
              <a:rPr lang="en-US" dirty="0"/>
              <a:t>C) the orbital distance of a planet doesn’t affect its temperature</a:t>
            </a:r>
          </a:p>
        </p:txBody>
      </p:sp>
    </p:spTree>
    <p:extLst>
      <p:ext uri="{BB962C8B-B14F-4D97-AF65-F5344CB8AC3E}">
        <p14:creationId xmlns:p14="http://schemas.microsoft.com/office/powerpoint/2010/main" val="754358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BD22A-2BF9-4B48-898D-3C4043BE1ABA}"/>
              </a:ext>
            </a:extLst>
          </p:cNvPr>
          <p:cNvSpPr>
            <a:spLocks noGrp="1"/>
          </p:cNvSpPr>
          <p:nvPr>
            <p:ph type="title"/>
          </p:nvPr>
        </p:nvSpPr>
        <p:spPr/>
        <p:txBody>
          <a:bodyPr>
            <a:normAutofit/>
          </a:bodyPr>
          <a:lstStyle/>
          <a:p>
            <a:r>
              <a:rPr lang="en-US" dirty="0"/>
              <a:t>Think-pair-share:</a:t>
            </a:r>
          </a:p>
        </p:txBody>
      </p:sp>
      <p:sp>
        <p:nvSpPr>
          <p:cNvPr id="3" name="Content Placeholder 2">
            <a:extLst>
              <a:ext uri="{FF2B5EF4-FFF2-40B4-BE49-F238E27FC236}">
                <a16:creationId xmlns:a16="http://schemas.microsoft.com/office/drawing/2014/main" id="{309575FC-F3F2-C54D-9F1F-E194B1AC7E68}"/>
              </a:ext>
            </a:extLst>
          </p:cNvPr>
          <p:cNvSpPr>
            <a:spLocks noGrp="1"/>
          </p:cNvSpPr>
          <p:nvPr>
            <p:ph idx="1"/>
          </p:nvPr>
        </p:nvSpPr>
        <p:spPr/>
        <p:txBody>
          <a:bodyPr>
            <a:normAutofit lnSpcReduction="10000"/>
          </a:bodyPr>
          <a:lstStyle/>
          <a:p>
            <a:r>
              <a:rPr lang="en-US" dirty="0"/>
              <a:t>Which of the observable features of a transit light curve tell us about the planet’s temperature?</a:t>
            </a:r>
          </a:p>
          <a:p>
            <a:endParaRPr lang="en-US" dirty="0"/>
          </a:p>
          <a:p>
            <a:pPr lvl="1"/>
            <a:r>
              <a:rPr lang="en-US" dirty="0"/>
              <a:t>A) the transit depth</a:t>
            </a:r>
          </a:p>
          <a:p>
            <a:pPr lvl="1"/>
            <a:endParaRPr lang="en-US" dirty="0"/>
          </a:p>
          <a:p>
            <a:pPr lvl="1"/>
            <a:r>
              <a:rPr lang="en-US" dirty="0"/>
              <a:t>B) the transit duration</a:t>
            </a:r>
          </a:p>
          <a:p>
            <a:pPr lvl="1"/>
            <a:endParaRPr lang="en-US" dirty="0"/>
          </a:p>
          <a:p>
            <a:pPr lvl="1"/>
            <a:r>
              <a:rPr lang="en-US" dirty="0"/>
              <a:t>C) the frequency of transits</a:t>
            </a:r>
          </a:p>
          <a:p>
            <a:pPr lvl="1"/>
            <a:endParaRPr lang="en-US" dirty="0"/>
          </a:p>
          <a:p>
            <a:pPr lvl="1"/>
            <a:r>
              <a:rPr lang="en-US" dirty="0"/>
              <a:t>D) the shape of the transit profile (squareness vs. roundness)</a:t>
            </a:r>
          </a:p>
        </p:txBody>
      </p:sp>
    </p:spTree>
    <p:extLst>
      <p:ext uri="{BB962C8B-B14F-4D97-AF65-F5344CB8AC3E}">
        <p14:creationId xmlns:p14="http://schemas.microsoft.com/office/powerpoint/2010/main" val="38817864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305EE9-36E4-4343-B9AC-6265467344BA}"/>
              </a:ext>
            </a:extLst>
          </p:cNvPr>
          <p:cNvPicPr>
            <a:picLocks noChangeAspect="1"/>
          </p:cNvPicPr>
          <p:nvPr/>
        </p:nvPicPr>
        <p:blipFill>
          <a:blip r:embed="rId4"/>
          <a:stretch>
            <a:fillRect/>
          </a:stretch>
        </p:blipFill>
        <p:spPr>
          <a:xfrm>
            <a:off x="0" y="-1"/>
            <a:ext cx="9144000" cy="5143500"/>
          </a:xfrm>
          <a:prstGeom prst="rect">
            <a:avLst/>
          </a:prstGeom>
        </p:spPr>
      </p:pic>
      <p:sp>
        <p:nvSpPr>
          <p:cNvPr id="8" name="Title 1">
            <a:extLst>
              <a:ext uri="{FF2B5EF4-FFF2-40B4-BE49-F238E27FC236}">
                <a16:creationId xmlns:a16="http://schemas.microsoft.com/office/drawing/2014/main" id="{440A50FD-7601-4243-9D9B-F2C65792AF93}"/>
              </a:ext>
            </a:extLst>
          </p:cNvPr>
          <p:cNvSpPr>
            <a:spLocks noGrp="1"/>
          </p:cNvSpPr>
          <p:nvPr>
            <p:ph type="title"/>
          </p:nvPr>
        </p:nvSpPr>
        <p:spPr>
          <a:xfrm>
            <a:off x="0" y="-46300"/>
            <a:ext cx="8560526" cy="742950"/>
          </a:xfrm>
        </p:spPr>
        <p:txBody>
          <a:bodyPr>
            <a:normAutofit/>
          </a:bodyPr>
          <a:lstStyle/>
          <a:p>
            <a:r>
              <a:rPr lang="en-US" dirty="0"/>
              <a:t>The frequency of transits tells us the orbital period!</a:t>
            </a:r>
          </a:p>
        </p:txBody>
      </p:sp>
      <p:pic>
        <p:nvPicPr>
          <p:cNvPr id="2" name="periodic_one_planet.aiff">
            <a:hlinkClick r:id="" action="ppaction://media"/>
            <a:extLst>
              <a:ext uri="{FF2B5EF4-FFF2-40B4-BE49-F238E27FC236}">
                <a16:creationId xmlns:a16="http://schemas.microsoft.com/office/drawing/2014/main" id="{51EB818D-51B5-9C41-AB61-4916AE56A93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313914" y="3589036"/>
            <a:ext cx="812800" cy="812800"/>
          </a:xfrm>
          <a:prstGeom prst="rect">
            <a:avLst/>
          </a:prstGeom>
        </p:spPr>
      </p:pic>
    </p:spTree>
    <p:extLst>
      <p:ext uri="{BB962C8B-B14F-4D97-AF65-F5344CB8AC3E}">
        <p14:creationId xmlns:p14="http://schemas.microsoft.com/office/powerpoint/2010/main" val="392783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1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305EE9-36E4-4343-B9AC-6265467344BA}"/>
              </a:ext>
            </a:extLst>
          </p:cNvPr>
          <p:cNvPicPr>
            <a:picLocks noChangeAspect="1"/>
          </p:cNvPicPr>
          <p:nvPr/>
        </p:nvPicPr>
        <p:blipFill>
          <a:blip r:embed="rId4"/>
          <a:stretch>
            <a:fillRect/>
          </a:stretch>
        </p:blipFill>
        <p:spPr>
          <a:xfrm>
            <a:off x="0" y="-1"/>
            <a:ext cx="9144000" cy="5143500"/>
          </a:xfrm>
          <a:prstGeom prst="rect">
            <a:avLst/>
          </a:prstGeom>
        </p:spPr>
      </p:pic>
      <p:sp>
        <p:nvSpPr>
          <p:cNvPr id="8" name="Title 1">
            <a:extLst>
              <a:ext uri="{FF2B5EF4-FFF2-40B4-BE49-F238E27FC236}">
                <a16:creationId xmlns:a16="http://schemas.microsoft.com/office/drawing/2014/main" id="{440A50FD-7601-4243-9D9B-F2C65792AF93}"/>
              </a:ext>
            </a:extLst>
          </p:cNvPr>
          <p:cNvSpPr>
            <a:spLocks noGrp="1"/>
          </p:cNvSpPr>
          <p:nvPr>
            <p:ph type="title"/>
          </p:nvPr>
        </p:nvSpPr>
        <p:spPr>
          <a:xfrm>
            <a:off x="0" y="-46300"/>
            <a:ext cx="8229600" cy="742950"/>
          </a:xfrm>
        </p:spPr>
        <p:txBody>
          <a:bodyPr>
            <a:normAutofit/>
          </a:bodyPr>
          <a:lstStyle/>
          <a:p>
            <a:r>
              <a:rPr lang="en-US" dirty="0"/>
              <a:t>Two planets</a:t>
            </a:r>
          </a:p>
        </p:txBody>
      </p:sp>
      <p:pic>
        <p:nvPicPr>
          <p:cNvPr id="4" name="periodic_two_planets.aiff">
            <a:hlinkClick r:id="" action="ppaction://media"/>
            <a:extLst>
              <a:ext uri="{FF2B5EF4-FFF2-40B4-BE49-F238E27FC236}">
                <a16:creationId xmlns:a16="http://schemas.microsoft.com/office/drawing/2014/main" id="{8C57B571-06FF-1541-A3B1-18BCC4DBE90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302339" y="3612185"/>
            <a:ext cx="812800" cy="812800"/>
          </a:xfrm>
          <a:prstGeom prst="rect">
            <a:avLst/>
          </a:prstGeom>
        </p:spPr>
      </p:pic>
    </p:spTree>
    <p:extLst>
      <p:ext uri="{BB962C8B-B14F-4D97-AF65-F5344CB8AC3E}">
        <p14:creationId xmlns:p14="http://schemas.microsoft.com/office/powerpoint/2010/main" val="11747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1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C0E13-8251-724D-BBC7-D0090FF272E1}"/>
              </a:ext>
            </a:extLst>
          </p:cNvPr>
          <p:cNvSpPr>
            <a:spLocks noGrp="1"/>
          </p:cNvSpPr>
          <p:nvPr>
            <p:ph type="title"/>
          </p:nvPr>
        </p:nvSpPr>
        <p:spPr/>
        <p:txBody>
          <a:bodyPr/>
          <a:lstStyle/>
          <a:p>
            <a:r>
              <a:rPr lang="en-US" dirty="0"/>
              <a:t>About me (Ben):</a:t>
            </a:r>
          </a:p>
        </p:txBody>
      </p:sp>
      <p:sp>
        <p:nvSpPr>
          <p:cNvPr id="3" name="Content Placeholder 2">
            <a:extLst>
              <a:ext uri="{FF2B5EF4-FFF2-40B4-BE49-F238E27FC236}">
                <a16:creationId xmlns:a16="http://schemas.microsoft.com/office/drawing/2014/main" id="{F3E883AC-0B6D-A44E-BB14-B473776FE439}"/>
              </a:ext>
            </a:extLst>
          </p:cNvPr>
          <p:cNvSpPr>
            <a:spLocks noGrp="1"/>
          </p:cNvSpPr>
          <p:nvPr>
            <p:ph idx="1"/>
          </p:nvPr>
        </p:nvSpPr>
        <p:spPr/>
        <p:txBody>
          <a:bodyPr>
            <a:normAutofit fontScale="92500" lnSpcReduction="10000"/>
          </a:bodyPr>
          <a:lstStyle/>
          <a:p>
            <a:r>
              <a:rPr lang="en-US" dirty="0"/>
              <a:t>From Salt Lake City, UT</a:t>
            </a:r>
          </a:p>
          <a:p>
            <a:r>
              <a:rPr lang="en-US" dirty="0"/>
              <a:t>A postdoc at the University of Arizona</a:t>
            </a:r>
          </a:p>
          <a:p>
            <a:r>
              <a:rPr lang="en-US" dirty="0"/>
              <a:t>Finished my PhD last year of the U of A</a:t>
            </a:r>
          </a:p>
          <a:p>
            <a:pPr lvl="1"/>
            <a:r>
              <a:rPr lang="en-US" dirty="0"/>
              <a:t>majored in Astronomy &amp; Astrophysics</a:t>
            </a:r>
          </a:p>
          <a:p>
            <a:pPr lvl="1"/>
            <a:r>
              <a:rPr lang="en-US" dirty="0"/>
              <a:t>minored in Astrobiology</a:t>
            </a:r>
          </a:p>
          <a:p>
            <a:pPr lvl="1"/>
            <a:r>
              <a:rPr lang="en-US" dirty="0"/>
              <a:t>my thesis work included studies on the atmospheres of transiting exoplanets and how </a:t>
            </a:r>
            <a:r>
              <a:rPr lang="en-US" dirty="0" err="1"/>
              <a:t>starspots</a:t>
            </a:r>
            <a:r>
              <a:rPr lang="en-US" dirty="0"/>
              <a:t> complicate those measurements</a:t>
            </a:r>
          </a:p>
          <a:p>
            <a:r>
              <a:rPr lang="en-US" dirty="0"/>
              <a:t>Life goal: Be part of the team that finds life on an exoplanet</a:t>
            </a:r>
          </a:p>
          <a:p>
            <a:r>
              <a:rPr lang="en-US" dirty="0"/>
              <a:t>Also starting work on Project EDEN, a survey to detect new transiting exoplanets!</a:t>
            </a:r>
          </a:p>
        </p:txBody>
      </p:sp>
    </p:spTree>
    <p:extLst>
      <p:ext uri="{BB962C8B-B14F-4D97-AF65-F5344CB8AC3E}">
        <p14:creationId xmlns:p14="http://schemas.microsoft.com/office/powerpoint/2010/main" val="1792209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305EE9-36E4-4343-B9AC-6265467344BA}"/>
              </a:ext>
            </a:extLst>
          </p:cNvPr>
          <p:cNvPicPr>
            <a:picLocks noChangeAspect="1"/>
          </p:cNvPicPr>
          <p:nvPr/>
        </p:nvPicPr>
        <p:blipFill>
          <a:blip r:embed="rId4"/>
          <a:stretch>
            <a:fillRect/>
          </a:stretch>
        </p:blipFill>
        <p:spPr>
          <a:xfrm>
            <a:off x="0" y="-1"/>
            <a:ext cx="9144000" cy="5143500"/>
          </a:xfrm>
          <a:prstGeom prst="rect">
            <a:avLst/>
          </a:prstGeom>
        </p:spPr>
      </p:pic>
      <p:sp>
        <p:nvSpPr>
          <p:cNvPr id="8" name="Title 1">
            <a:extLst>
              <a:ext uri="{FF2B5EF4-FFF2-40B4-BE49-F238E27FC236}">
                <a16:creationId xmlns:a16="http://schemas.microsoft.com/office/drawing/2014/main" id="{440A50FD-7601-4243-9D9B-F2C65792AF93}"/>
              </a:ext>
            </a:extLst>
          </p:cNvPr>
          <p:cNvSpPr>
            <a:spLocks noGrp="1"/>
          </p:cNvSpPr>
          <p:nvPr>
            <p:ph type="title"/>
          </p:nvPr>
        </p:nvSpPr>
        <p:spPr>
          <a:xfrm>
            <a:off x="0" y="-46300"/>
            <a:ext cx="8229600" cy="742950"/>
          </a:xfrm>
        </p:spPr>
        <p:txBody>
          <a:bodyPr>
            <a:normAutofit/>
          </a:bodyPr>
          <a:lstStyle/>
          <a:p>
            <a:r>
              <a:rPr lang="en-US" dirty="0"/>
              <a:t>Which of these planets is hottest?</a:t>
            </a:r>
          </a:p>
        </p:txBody>
      </p:sp>
      <p:pic>
        <p:nvPicPr>
          <p:cNvPr id="2" name="periodic_three_planets.aiff">
            <a:hlinkClick r:id="" action="ppaction://media"/>
            <a:extLst>
              <a:ext uri="{FF2B5EF4-FFF2-40B4-BE49-F238E27FC236}">
                <a16:creationId xmlns:a16="http://schemas.microsoft.com/office/drawing/2014/main" id="{67B1160C-F51F-8B49-8F62-C89F25C195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769904" y="3565887"/>
            <a:ext cx="812800" cy="812800"/>
          </a:xfrm>
          <a:prstGeom prst="rect">
            <a:avLst/>
          </a:prstGeom>
        </p:spPr>
      </p:pic>
    </p:spTree>
    <p:extLst>
      <p:ext uri="{BB962C8B-B14F-4D97-AF65-F5344CB8AC3E}">
        <p14:creationId xmlns:p14="http://schemas.microsoft.com/office/powerpoint/2010/main" val="995473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1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F20E2-8F09-9149-B611-993777CBF2F7}"/>
              </a:ext>
            </a:extLst>
          </p:cNvPr>
          <p:cNvSpPr>
            <a:spLocks noGrp="1"/>
          </p:cNvSpPr>
          <p:nvPr>
            <p:ph type="title"/>
          </p:nvPr>
        </p:nvSpPr>
        <p:spPr>
          <a:xfrm>
            <a:off x="422476" y="1951057"/>
            <a:ext cx="8229600" cy="742950"/>
          </a:xfrm>
        </p:spPr>
        <p:txBody>
          <a:bodyPr/>
          <a:lstStyle/>
          <a:p>
            <a:pPr algn="ctr"/>
            <a:r>
              <a:rPr lang="en-US" dirty="0"/>
              <a:t>Where can we look for planets like Earth?</a:t>
            </a:r>
          </a:p>
        </p:txBody>
      </p:sp>
    </p:spTree>
    <p:extLst>
      <p:ext uri="{BB962C8B-B14F-4D97-AF65-F5344CB8AC3E}">
        <p14:creationId xmlns:p14="http://schemas.microsoft.com/office/powerpoint/2010/main" val="29204660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C780A-5596-3C42-99A7-BCB4E226559C}"/>
              </a:ext>
            </a:extLst>
          </p:cNvPr>
          <p:cNvSpPr>
            <a:spLocks noGrp="1"/>
          </p:cNvSpPr>
          <p:nvPr>
            <p:ph type="title"/>
          </p:nvPr>
        </p:nvSpPr>
        <p:spPr/>
        <p:txBody>
          <a:bodyPr/>
          <a:lstStyle/>
          <a:p>
            <a:r>
              <a:rPr lang="en-US" dirty="0"/>
              <a:t>Think-pair-share:</a:t>
            </a:r>
          </a:p>
        </p:txBody>
      </p:sp>
      <p:sp>
        <p:nvSpPr>
          <p:cNvPr id="3" name="Content Placeholder 2">
            <a:extLst>
              <a:ext uri="{FF2B5EF4-FFF2-40B4-BE49-F238E27FC236}">
                <a16:creationId xmlns:a16="http://schemas.microsoft.com/office/drawing/2014/main" id="{1D9591A5-702A-3148-A9A8-013E69608939}"/>
              </a:ext>
            </a:extLst>
          </p:cNvPr>
          <p:cNvSpPr>
            <a:spLocks noGrp="1"/>
          </p:cNvSpPr>
          <p:nvPr>
            <p:ph idx="1"/>
          </p:nvPr>
        </p:nvSpPr>
        <p:spPr/>
        <p:txBody>
          <a:bodyPr>
            <a:normAutofit/>
          </a:bodyPr>
          <a:lstStyle/>
          <a:p>
            <a:r>
              <a:rPr lang="en-US" dirty="0"/>
              <a:t>It’s easiest to find temperate Earth-sized planets around stars that are:</a:t>
            </a:r>
          </a:p>
          <a:p>
            <a:endParaRPr lang="en-US" dirty="0"/>
          </a:p>
          <a:p>
            <a:r>
              <a:rPr lang="en-US" dirty="0"/>
              <a:t>A) the same size as the Sun</a:t>
            </a:r>
          </a:p>
          <a:p>
            <a:endParaRPr lang="en-US" dirty="0"/>
          </a:p>
          <a:p>
            <a:r>
              <a:rPr lang="en-US" dirty="0"/>
              <a:t>B) smaller than the Sun</a:t>
            </a:r>
          </a:p>
          <a:p>
            <a:endParaRPr lang="en-US" dirty="0"/>
          </a:p>
          <a:p>
            <a:r>
              <a:rPr lang="en-US" dirty="0"/>
              <a:t>C) larger than the Sun</a:t>
            </a:r>
          </a:p>
        </p:txBody>
      </p:sp>
    </p:spTree>
    <p:extLst>
      <p:ext uri="{BB962C8B-B14F-4D97-AF65-F5344CB8AC3E}">
        <p14:creationId xmlns:p14="http://schemas.microsoft.com/office/powerpoint/2010/main" val="1821718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40A50FD-7601-4243-9D9B-F2C65792AF93}"/>
              </a:ext>
            </a:extLst>
          </p:cNvPr>
          <p:cNvSpPr>
            <a:spLocks noGrp="1"/>
          </p:cNvSpPr>
          <p:nvPr>
            <p:ph type="title"/>
          </p:nvPr>
        </p:nvSpPr>
        <p:spPr>
          <a:xfrm>
            <a:off x="0" y="-46300"/>
            <a:ext cx="8229600" cy="742950"/>
          </a:xfrm>
        </p:spPr>
        <p:txBody>
          <a:bodyPr>
            <a:normAutofit/>
          </a:bodyPr>
          <a:lstStyle/>
          <a:p>
            <a:r>
              <a:rPr lang="en-US" dirty="0"/>
              <a:t>The TRAPPIST-1 System</a:t>
            </a:r>
          </a:p>
        </p:txBody>
      </p:sp>
      <p:pic>
        <p:nvPicPr>
          <p:cNvPr id="4" name="Picture 3">
            <a:extLst>
              <a:ext uri="{FF2B5EF4-FFF2-40B4-BE49-F238E27FC236}">
                <a16:creationId xmlns:a16="http://schemas.microsoft.com/office/drawing/2014/main" id="{76DEA8A8-9A40-FB46-A2AA-67D007294D90}"/>
              </a:ext>
            </a:extLst>
          </p:cNvPr>
          <p:cNvPicPr>
            <a:picLocks noChangeAspect="1"/>
          </p:cNvPicPr>
          <p:nvPr/>
        </p:nvPicPr>
        <p:blipFill>
          <a:blip r:embed="rId6"/>
          <a:stretch>
            <a:fillRect/>
          </a:stretch>
        </p:blipFill>
        <p:spPr>
          <a:xfrm>
            <a:off x="1462951" y="612261"/>
            <a:ext cx="6252821" cy="4433819"/>
          </a:xfrm>
          <a:prstGeom prst="rect">
            <a:avLst/>
          </a:prstGeom>
        </p:spPr>
      </p:pic>
      <p:pic>
        <p:nvPicPr>
          <p:cNvPr id="5" name="TRAPPIST-1_sample1.aiff">
            <a:hlinkClick r:id="" action="ppaction://media"/>
            <a:extLst>
              <a:ext uri="{FF2B5EF4-FFF2-40B4-BE49-F238E27FC236}">
                <a16:creationId xmlns:a16="http://schemas.microsoft.com/office/drawing/2014/main" id="{D51A3359-1CC9-854C-BA52-13F35A3AFB2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938946" y="1401421"/>
            <a:ext cx="812800" cy="812800"/>
          </a:xfrm>
          <a:prstGeom prst="rect">
            <a:avLst/>
          </a:prstGeom>
        </p:spPr>
      </p:pic>
      <p:pic>
        <p:nvPicPr>
          <p:cNvPr id="6" name="TRAPPIST-1_sample2.aiff">
            <a:hlinkClick r:id="" action="ppaction://media"/>
            <a:extLst>
              <a:ext uri="{FF2B5EF4-FFF2-40B4-BE49-F238E27FC236}">
                <a16:creationId xmlns:a16="http://schemas.microsoft.com/office/drawing/2014/main" id="{622B4D30-6E94-2042-BE22-F5DC18F65295}"/>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7938946" y="3126048"/>
            <a:ext cx="812800" cy="812800"/>
          </a:xfrm>
          <a:prstGeom prst="rect">
            <a:avLst/>
          </a:prstGeom>
        </p:spPr>
      </p:pic>
    </p:spTree>
    <p:extLst>
      <p:ext uri="{BB962C8B-B14F-4D97-AF65-F5344CB8AC3E}">
        <p14:creationId xmlns:p14="http://schemas.microsoft.com/office/powerpoint/2010/main" val="699919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3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474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5"/>
                </p:tgtEl>
              </p:cMediaNode>
            </p:audio>
            <p:audio>
              <p:cMediaNode vol="80000">
                <p:cTn id="12" fill="hold" display="0">
                  <p:stCondLst>
                    <p:cond delay="indefinite"/>
                  </p:stCondLst>
                  <p:endCondLst>
                    <p:cond evt="onStopAudio" delay="0">
                      <p:tgtEl>
                        <p:sldTgt/>
                      </p:tgtEl>
                    </p:cond>
                  </p:endCondLst>
                </p:cTn>
                <p:tgtEl>
                  <p:spTgt spid="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19855-D934-DE44-9747-93AF002AC117}"/>
              </a:ext>
            </a:extLst>
          </p:cNvPr>
          <p:cNvSpPr>
            <a:spLocks noGrp="1"/>
          </p:cNvSpPr>
          <p:nvPr>
            <p:ph type="title"/>
          </p:nvPr>
        </p:nvSpPr>
        <p:spPr/>
        <p:txBody>
          <a:bodyPr/>
          <a:lstStyle/>
          <a:p>
            <a:endParaRPr lang="en-US"/>
          </a:p>
        </p:txBody>
      </p:sp>
      <p:pic>
        <p:nvPicPr>
          <p:cNvPr id="3" name="Online Media 2" descr="TRAPPIST Sounds  TRAPPIST-1 Planetary System Translated Directly Into Music">
            <a:hlinkClick r:id="" action="ppaction://media"/>
            <a:extLst>
              <a:ext uri="{FF2B5EF4-FFF2-40B4-BE49-F238E27FC236}">
                <a16:creationId xmlns:a16="http://schemas.microsoft.com/office/drawing/2014/main" id="{80120F28-14ED-724E-99D6-0601FCFF83C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2302462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38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F6E49-0EFE-0548-B0D7-96DADAE2CE2A}"/>
              </a:ext>
            </a:extLst>
          </p:cNvPr>
          <p:cNvSpPr>
            <a:spLocks noGrp="1"/>
          </p:cNvSpPr>
          <p:nvPr>
            <p:ph type="title"/>
          </p:nvPr>
        </p:nvSpPr>
        <p:spPr/>
        <p:txBody>
          <a:bodyPr/>
          <a:lstStyle/>
          <a:p>
            <a:r>
              <a:rPr lang="en-US" dirty="0"/>
              <a:t>Activity: Characterizing the TRAPPIST-1 System</a:t>
            </a:r>
          </a:p>
        </p:txBody>
      </p:sp>
      <p:sp>
        <p:nvSpPr>
          <p:cNvPr id="3" name="Content Placeholder 2">
            <a:extLst>
              <a:ext uri="{FF2B5EF4-FFF2-40B4-BE49-F238E27FC236}">
                <a16:creationId xmlns:a16="http://schemas.microsoft.com/office/drawing/2014/main" id="{C01141DE-48EE-AE4D-97BA-4897BBAB551E}"/>
              </a:ext>
            </a:extLst>
          </p:cNvPr>
          <p:cNvSpPr>
            <a:spLocks noGrp="1"/>
          </p:cNvSpPr>
          <p:nvPr>
            <p:ph idx="1"/>
          </p:nvPr>
        </p:nvSpPr>
        <p:spPr/>
        <p:txBody>
          <a:bodyPr>
            <a:normAutofit/>
          </a:bodyPr>
          <a:lstStyle/>
          <a:p>
            <a:r>
              <a:rPr lang="en-US" dirty="0"/>
              <a:t>Using </a:t>
            </a:r>
            <a:r>
              <a:rPr lang="en-US" dirty="0" err="1"/>
              <a:t>sonified</a:t>
            </a:r>
            <a:r>
              <a:rPr lang="en-US" dirty="0"/>
              <a:t> light curves for each of the seven planets, we will determine their sizes and temperatures.</a:t>
            </a:r>
          </a:p>
          <a:p>
            <a:endParaRPr lang="en-US" dirty="0"/>
          </a:p>
          <a:p>
            <a:r>
              <a:rPr lang="en-US" dirty="0"/>
              <a:t>Part 1: Planetary Radii</a:t>
            </a:r>
          </a:p>
          <a:p>
            <a:endParaRPr lang="en-US" dirty="0"/>
          </a:p>
          <a:p>
            <a:r>
              <a:rPr lang="en-US" dirty="0"/>
              <a:t>Part 2: Planetary Temperatures</a:t>
            </a:r>
          </a:p>
          <a:p>
            <a:endParaRPr lang="en-US" dirty="0"/>
          </a:p>
          <a:p>
            <a:r>
              <a:rPr lang="en-US" dirty="0"/>
              <a:t>Part 3: The Search for Life in the TRAPPIST-1 System</a:t>
            </a:r>
          </a:p>
        </p:txBody>
      </p:sp>
    </p:spTree>
    <p:extLst>
      <p:ext uri="{BB962C8B-B14F-4D97-AF65-F5344CB8AC3E}">
        <p14:creationId xmlns:p14="http://schemas.microsoft.com/office/powerpoint/2010/main" val="17948787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1D3D7-3C08-4944-A788-A0E95197168B}"/>
              </a:ext>
            </a:extLst>
          </p:cNvPr>
          <p:cNvSpPr>
            <a:spLocks noGrp="1"/>
          </p:cNvSpPr>
          <p:nvPr>
            <p:ph type="title"/>
          </p:nvPr>
        </p:nvSpPr>
        <p:spPr/>
        <p:txBody>
          <a:bodyPr/>
          <a:lstStyle/>
          <a:p>
            <a:r>
              <a:rPr lang="en-US" dirty="0"/>
              <a:t>Part 1: Planetary Radii</a:t>
            </a:r>
          </a:p>
        </p:txBody>
      </p:sp>
      <p:sp>
        <p:nvSpPr>
          <p:cNvPr id="3" name="Content Placeholder 2">
            <a:extLst>
              <a:ext uri="{FF2B5EF4-FFF2-40B4-BE49-F238E27FC236}">
                <a16:creationId xmlns:a16="http://schemas.microsoft.com/office/drawing/2014/main" id="{468212B0-BBED-C346-9720-A77C7777ED8F}"/>
              </a:ext>
            </a:extLst>
          </p:cNvPr>
          <p:cNvSpPr>
            <a:spLocks noGrp="1"/>
          </p:cNvSpPr>
          <p:nvPr>
            <p:ph idx="1"/>
          </p:nvPr>
        </p:nvSpPr>
        <p:spPr/>
        <p:txBody>
          <a:bodyPr/>
          <a:lstStyle/>
          <a:p>
            <a:r>
              <a:rPr lang="en-US" dirty="0"/>
              <a:t>Listen to the “single-transit” light curves of the TRAPPIST-1 planets and rank them from smallest to largest.</a:t>
            </a:r>
          </a:p>
          <a:p>
            <a:endParaRPr lang="en-US" dirty="0"/>
          </a:p>
          <a:p>
            <a:r>
              <a:rPr lang="en-US" dirty="0"/>
              <a:t>The provided Excel workbook includes a ranked list of the measured transit depths. Use it to assign the right transit depth to each planet and calculate its radius in units of Earth radii.  </a:t>
            </a:r>
          </a:p>
          <a:p>
            <a:endParaRPr lang="en-US" dirty="0"/>
          </a:p>
        </p:txBody>
      </p:sp>
    </p:spTree>
    <p:extLst>
      <p:ext uri="{BB962C8B-B14F-4D97-AF65-F5344CB8AC3E}">
        <p14:creationId xmlns:p14="http://schemas.microsoft.com/office/powerpoint/2010/main" val="6605855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7BBB1-1E3A-B54C-A608-73BBEDA0B086}"/>
              </a:ext>
            </a:extLst>
          </p:cNvPr>
          <p:cNvSpPr>
            <a:spLocks noGrp="1"/>
          </p:cNvSpPr>
          <p:nvPr>
            <p:ph type="title"/>
          </p:nvPr>
        </p:nvSpPr>
        <p:spPr/>
        <p:txBody>
          <a:bodyPr/>
          <a:lstStyle/>
          <a:p>
            <a:r>
              <a:rPr lang="en-US" dirty="0"/>
              <a:t>Part 2: Planetary Temperatures</a:t>
            </a:r>
          </a:p>
        </p:txBody>
      </p:sp>
      <p:sp>
        <p:nvSpPr>
          <p:cNvPr id="3" name="Content Placeholder 2">
            <a:extLst>
              <a:ext uri="{FF2B5EF4-FFF2-40B4-BE49-F238E27FC236}">
                <a16:creationId xmlns:a16="http://schemas.microsoft.com/office/drawing/2014/main" id="{DAF2BD87-2C3D-594C-B2B7-5AADB100A25E}"/>
              </a:ext>
            </a:extLst>
          </p:cNvPr>
          <p:cNvSpPr>
            <a:spLocks noGrp="1"/>
          </p:cNvSpPr>
          <p:nvPr>
            <p:ph idx="1"/>
          </p:nvPr>
        </p:nvSpPr>
        <p:spPr/>
        <p:txBody>
          <a:bodyPr>
            <a:normAutofit/>
          </a:bodyPr>
          <a:lstStyle/>
          <a:p>
            <a:r>
              <a:rPr lang="en-US" dirty="0"/>
              <a:t>Listen to the “20-day” light curves of the TRAPPIST-1 planets. Each second in these light curves represents one day of observations. With this information, estimate the orbital periods of each of the planets.</a:t>
            </a:r>
            <a:br>
              <a:rPr lang="en-US" dirty="0"/>
            </a:br>
            <a:endParaRPr lang="en-US" dirty="0"/>
          </a:p>
          <a:p>
            <a:r>
              <a:rPr lang="en-US" dirty="0"/>
              <a:t>The provided Excel workbook includes a ranked list of the measured orbital periods. Use it to assign the precise orbital period to each planet and calculate its temperature in Kelvin.</a:t>
            </a:r>
          </a:p>
          <a:p>
            <a:endParaRPr lang="en-US" dirty="0"/>
          </a:p>
        </p:txBody>
      </p:sp>
    </p:spTree>
    <p:extLst>
      <p:ext uri="{BB962C8B-B14F-4D97-AF65-F5344CB8AC3E}">
        <p14:creationId xmlns:p14="http://schemas.microsoft.com/office/powerpoint/2010/main" val="841292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AC147-679F-5842-9853-7BA5C953AC43}"/>
              </a:ext>
            </a:extLst>
          </p:cNvPr>
          <p:cNvSpPr>
            <a:spLocks noGrp="1"/>
          </p:cNvSpPr>
          <p:nvPr>
            <p:ph type="title"/>
          </p:nvPr>
        </p:nvSpPr>
        <p:spPr/>
        <p:txBody>
          <a:bodyPr>
            <a:normAutofit fontScale="90000"/>
          </a:bodyPr>
          <a:lstStyle/>
          <a:p>
            <a:r>
              <a:rPr lang="en-US"/>
              <a:t>Part 3: The </a:t>
            </a:r>
            <a:r>
              <a:rPr lang="en-US" dirty="0"/>
              <a:t>Search for Life in the TRAPPIST-1 System</a:t>
            </a:r>
          </a:p>
        </p:txBody>
      </p:sp>
      <p:sp>
        <p:nvSpPr>
          <p:cNvPr id="3" name="Content Placeholder 2">
            <a:extLst>
              <a:ext uri="{FF2B5EF4-FFF2-40B4-BE49-F238E27FC236}">
                <a16:creationId xmlns:a16="http://schemas.microsoft.com/office/drawing/2014/main" id="{A66A8EE7-9BE4-E444-9CC0-A36DE7B9A329}"/>
              </a:ext>
            </a:extLst>
          </p:cNvPr>
          <p:cNvSpPr>
            <a:spLocks noGrp="1"/>
          </p:cNvSpPr>
          <p:nvPr>
            <p:ph idx="1"/>
          </p:nvPr>
        </p:nvSpPr>
        <p:spPr/>
        <p:txBody>
          <a:bodyPr>
            <a:normAutofit lnSpcReduction="10000"/>
          </a:bodyPr>
          <a:lstStyle/>
          <a:p>
            <a:r>
              <a:rPr lang="en-US" dirty="0"/>
              <a:t>As a group, discuss which of these planets is the most like Earth. Are any of them too hot for life? Too cold for life? For reference, the equilibrium temperature of Earth is 255 K.</a:t>
            </a:r>
          </a:p>
          <a:p>
            <a:r>
              <a:rPr lang="en-US" dirty="0"/>
              <a:t>What other information about these planets would you like to know in order to prioritize follow-up observations?</a:t>
            </a:r>
          </a:p>
          <a:p>
            <a:r>
              <a:rPr lang="en-US" dirty="0"/>
              <a:t>As a group, assign a spokesperson to share with the whole class your answers to the previous questions and your reasoning.</a:t>
            </a:r>
          </a:p>
          <a:p>
            <a:endParaRPr lang="en-US" dirty="0"/>
          </a:p>
        </p:txBody>
      </p:sp>
    </p:spTree>
    <p:extLst>
      <p:ext uri="{BB962C8B-B14F-4D97-AF65-F5344CB8AC3E}">
        <p14:creationId xmlns:p14="http://schemas.microsoft.com/office/powerpoint/2010/main" val="30143221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94316-3422-754A-B23E-3CF6161E1437}"/>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DE1E1538-0E40-244C-8C8F-B27B3C96955B}"/>
              </a:ext>
            </a:extLst>
          </p:cNvPr>
          <p:cNvSpPr>
            <a:spLocks noGrp="1"/>
          </p:cNvSpPr>
          <p:nvPr>
            <p:ph idx="1"/>
          </p:nvPr>
        </p:nvSpPr>
        <p:spPr/>
        <p:txBody>
          <a:bodyPr>
            <a:normAutofit lnSpcReduction="10000"/>
          </a:bodyPr>
          <a:lstStyle/>
          <a:p>
            <a:r>
              <a:rPr lang="en-US" dirty="0"/>
              <a:t>Transits give us an amazing opportunity to study planets that orbit other stars.</a:t>
            </a:r>
          </a:p>
          <a:p>
            <a:r>
              <a:rPr lang="en-US" dirty="0"/>
              <a:t>The depth of the transit tells us the planet’s size (composition).</a:t>
            </a:r>
          </a:p>
          <a:p>
            <a:r>
              <a:rPr lang="en-US" dirty="0"/>
              <a:t>The timing tells us its orbital period (temperature).</a:t>
            </a:r>
          </a:p>
          <a:p>
            <a:r>
              <a:rPr lang="en-US" dirty="0"/>
              <a:t>Together, these two pieces of information go a long way towards characterizing an exoplanet!</a:t>
            </a:r>
          </a:p>
          <a:p>
            <a:r>
              <a:rPr lang="en-US" dirty="0"/>
              <a:t>It’s easier to detect smaller, cooler planets if we look for them around smaller (cooler) stars </a:t>
            </a:r>
          </a:p>
        </p:txBody>
      </p:sp>
    </p:spTree>
    <p:extLst>
      <p:ext uri="{BB962C8B-B14F-4D97-AF65-F5344CB8AC3E}">
        <p14:creationId xmlns:p14="http://schemas.microsoft.com/office/powerpoint/2010/main" val="4034562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3C71F-683A-AB45-8B5F-09B5B3182CBF}"/>
              </a:ext>
            </a:extLst>
          </p:cNvPr>
          <p:cNvSpPr>
            <a:spLocks noGrp="1"/>
          </p:cNvSpPr>
          <p:nvPr>
            <p:ph type="title"/>
          </p:nvPr>
        </p:nvSpPr>
        <p:spPr/>
        <p:txBody>
          <a:bodyPr/>
          <a:lstStyle/>
          <a:p>
            <a:r>
              <a:rPr lang="en-US" dirty="0"/>
              <a:t>Top-level questions:</a:t>
            </a:r>
          </a:p>
        </p:txBody>
      </p:sp>
      <p:sp>
        <p:nvSpPr>
          <p:cNvPr id="3" name="Content Placeholder 2">
            <a:extLst>
              <a:ext uri="{FF2B5EF4-FFF2-40B4-BE49-F238E27FC236}">
                <a16:creationId xmlns:a16="http://schemas.microsoft.com/office/drawing/2014/main" id="{1D17FDB5-80B7-C54C-9528-5FA032B1FA0D}"/>
              </a:ext>
            </a:extLst>
          </p:cNvPr>
          <p:cNvSpPr>
            <a:spLocks noGrp="1"/>
          </p:cNvSpPr>
          <p:nvPr>
            <p:ph idx="1"/>
          </p:nvPr>
        </p:nvSpPr>
        <p:spPr/>
        <p:txBody>
          <a:bodyPr/>
          <a:lstStyle/>
          <a:p>
            <a:pPr algn="ctr"/>
            <a:r>
              <a:rPr lang="en-US" dirty="0"/>
              <a:t>What is a transiting exoplanet?</a:t>
            </a:r>
          </a:p>
          <a:p>
            <a:pPr algn="ctr"/>
            <a:endParaRPr lang="en-US" dirty="0"/>
          </a:p>
          <a:p>
            <a:pPr algn="ctr"/>
            <a:r>
              <a:rPr lang="en-US" dirty="0"/>
              <a:t>How can we measure its size?</a:t>
            </a:r>
          </a:p>
          <a:p>
            <a:pPr algn="ctr"/>
            <a:endParaRPr lang="en-US" dirty="0"/>
          </a:p>
          <a:p>
            <a:pPr algn="ctr"/>
            <a:r>
              <a:rPr lang="en-US" dirty="0"/>
              <a:t>How can we estimate its temperature?</a:t>
            </a:r>
          </a:p>
          <a:p>
            <a:pPr algn="ctr"/>
            <a:endParaRPr lang="en-US" dirty="0"/>
          </a:p>
          <a:p>
            <a:pPr algn="ctr"/>
            <a:r>
              <a:rPr lang="en-US" dirty="0"/>
              <a:t>Where can we look for planets like Earth?</a:t>
            </a:r>
          </a:p>
        </p:txBody>
      </p:sp>
    </p:spTree>
    <p:extLst>
      <p:ext uri="{BB962C8B-B14F-4D97-AF65-F5344CB8AC3E}">
        <p14:creationId xmlns:p14="http://schemas.microsoft.com/office/powerpoint/2010/main" val="1210121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F20E2-8F09-9149-B611-993777CBF2F7}"/>
              </a:ext>
            </a:extLst>
          </p:cNvPr>
          <p:cNvSpPr>
            <a:spLocks noGrp="1"/>
          </p:cNvSpPr>
          <p:nvPr>
            <p:ph type="title"/>
          </p:nvPr>
        </p:nvSpPr>
        <p:spPr>
          <a:xfrm>
            <a:off x="538222" y="1904759"/>
            <a:ext cx="8229600" cy="742950"/>
          </a:xfrm>
        </p:spPr>
        <p:txBody>
          <a:bodyPr/>
          <a:lstStyle/>
          <a:p>
            <a:pPr algn="ctr"/>
            <a:r>
              <a:rPr lang="en-US" dirty="0"/>
              <a:t>What is a transiting exoplanet?</a:t>
            </a:r>
          </a:p>
        </p:txBody>
      </p:sp>
    </p:spTree>
    <p:extLst>
      <p:ext uri="{BB962C8B-B14F-4D97-AF65-F5344CB8AC3E}">
        <p14:creationId xmlns:p14="http://schemas.microsoft.com/office/powerpoint/2010/main" val="20857920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7AD7C-E98A-F94C-AA99-FDB699AC5C38}"/>
              </a:ext>
            </a:extLst>
          </p:cNvPr>
          <p:cNvSpPr>
            <a:spLocks noGrp="1"/>
          </p:cNvSpPr>
          <p:nvPr>
            <p:ph type="title"/>
          </p:nvPr>
        </p:nvSpPr>
        <p:spPr/>
        <p:txBody>
          <a:bodyPr/>
          <a:lstStyle/>
          <a:p>
            <a:r>
              <a:rPr lang="en-US" dirty="0"/>
              <a:t>What is a transiting exoplanet?</a:t>
            </a:r>
          </a:p>
        </p:txBody>
      </p:sp>
      <p:sp>
        <p:nvSpPr>
          <p:cNvPr id="3" name="Content Placeholder 2">
            <a:extLst>
              <a:ext uri="{FF2B5EF4-FFF2-40B4-BE49-F238E27FC236}">
                <a16:creationId xmlns:a16="http://schemas.microsoft.com/office/drawing/2014/main" id="{56FF5106-5E30-F047-A34B-FB402807FA33}"/>
              </a:ext>
            </a:extLst>
          </p:cNvPr>
          <p:cNvSpPr>
            <a:spLocks noGrp="1"/>
          </p:cNvSpPr>
          <p:nvPr>
            <p:ph idx="1"/>
          </p:nvPr>
        </p:nvSpPr>
        <p:spPr/>
        <p:txBody>
          <a:bodyPr/>
          <a:lstStyle/>
          <a:p>
            <a:r>
              <a:rPr lang="en-US" b="1" dirty="0">
                <a:latin typeface="Helvetica" pitchFamily="2" charset="0"/>
              </a:rPr>
              <a:t>An exoplanet</a:t>
            </a:r>
            <a:r>
              <a:rPr lang="en-US" dirty="0"/>
              <a:t> is a planet that orbits a star other than the Sun.</a:t>
            </a:r>
          </a:p>
          <a:p>
            <a:r>
              <a:rPr lang="en-US" b="1" dirty="0">
                <a:latin typeface="Helvetica" pitchFamily="2" charset="0"/>
              </a:rPr>
              <a:t>A transiting exoplanet</a:t>
            </a:r>
            <a:r>
              <a:rPr lang="en-US" dirty="0"/>
              <a:t> is one that passes in front of its star from our point of view.</a:t>
            </a:r>
          </a:p>
          <a:p>
            <a:r>
              <a:rPr lang="en-US" dirty="0"/>
              <a:t>Through transits we can learn about the planet’s:</a:t>
            </a:r>
          </a:p>
          <a:p>
            <a:pPr lvl="1"/>
            <a:r>
              <a:rPr lang="en-US" dirty="0"/>
              <a:t>mass, radius, density</a:t>
            </a:r>
          </a:p>
          <a:p>
            <a:pPr lvl="1"/>
            <a:r>
              <a:rPr lang="en-US" dirty="0"/>
              <a:t>orbital period, temperature</a:t>
            </a:r>
          </a:p>
          <a:p>
            <a:pPr lvl="1"/>
            <a:r>
              <a:rPr lang="en-US" dirty="0"/>
              <a:t>atmospheric composition</a:t>
            </a:r>
          </a:p>
          <a:p>
            <a:pPr lvl="2"/>
            <a:r>
              <a:rPr lang="en-US" dirty="0"/>
              <a:t>including (in the near future) signs of life</a:t>
            </a:r>
          </a:p>
        </p:txBody>
      </p:sp>
    </p:spTree>
    <p:extLst>
      <p:ext uri="{BB962C8B-B14F-4D97-AF65-F5344CB8AC3E}">
        <p14:creationId xmlns:p14="http://schemas.microsoft.com/office/powerpoint/2010/main" val="98493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F20E2-8F09-9149-B611-993777CBF2F7}"/>
              </a:ext>
            </a:extLst>
          </p:cNvPr>
          <p:cNvSpPr>
            <a:spLocks noGrp="1"/>
          </p:cNvSpPr>
          <p:nvPr>
            <p:ph type="title"/>
          </p:nvPr>
        </p:nvSpPr>
        <p:spPr>
          <a:xfrm>
            <a:off x="538222" y="1904759"/>
            <a:ext cx="8229600" cy="742950"/>
          </a:xfrm>
        </p:spPr>
        <p:txBody>
          <a:bodyPr/>
          <a:lstStyle/>
          <a:p>
            <a:pPr algn="ctr"/>
            <a:r>
              <a:rPr lang="en-US" dirty="0"/>
              <a:t>How do we measure the size of an exoplanet?</a:t>
            </a:r>
          </a:p>
        </p:txBody>
      </p:sp>
    </p:spTree>
    <p:extLst>
      <p:ext uri="{BB962C8B-B14F-4D97-AF65-F5344CB8AC3E}">
        <p14:creationId xmlns:p14="http://schemas.microsoft.com/office/powerpoint/2010/main" val="1435790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BD22A-2BF9-4B48-898D-3C4043BE1ABA}"/>
              </a:ext>
            </a:extLst>
          </p:cNvPr>
          <p:cNvSpPr>
            <a:spLocks noGrp="1"/>
          </p:cNvSpPr>
          <p:nvPr>
            <p:ph type="title"/>
          </p:nvPr>
        </p:nvSpPr>
        <p:spPr/>
        <p:txBody>
          <a:bodyPr>
            <a:normAutofit/>
          </a:bodyPr>
          <a:lstStyle/>
          <a:p>
            <a:r>
              <a:rPr lang="en-US" dirty="0"/>
              <a:t>Think-pair-share:</a:t>
            </a:r>
          </a:p>
        </p:txBody>
      </p:sp>
      <p:sp>
        <p:nvSpPr>
          <p:cNvPr id="3" name="Content Placeholder 2">
            <a:extLst>
              <a:ext uri="{FF2B5EF4-FFF2-40B4-BE49-F238E27FC236}">
                <a16:creationId xmlns:a16="http://schemas.microsoft.com/office/drawing/2014/main" id="{309575FC-F3F2-C54D-9F1F-E194B1AC7E68}"/>
              </a:ext>
            </a:extLst>
          </p:cNvPr>
          <p:cNvSpPr>
            <a:spLocks noGrp="1"/>
          </p:cNvSpPr>
          <p:nvPr>
            <p:ph idx="1"/>
          </p:nvPr>
        </p:nvSpPr>
        <p:spPr/>
        <p:txBody>
          <a:bodyPr/>
          <a:lstStyle/>
          <a:p>
            <a:r>
              <a:rPr lang="en-US" dirty="0"/>
              <a:t>For a given star, a transit of a larger planet will block:</a:t>
            </a:r>
          </a:p>
          <a:p>
            <a:endParaRPr lang="en-US" dirty="0"/>
          </a:p>
          <a:p>
            <a:pPr lvl="1"/>
            <a:r>
              <a:rPr lang="en-US" dirty="0"/>
              <a:t>A) more light than a smaller planet</a:t>
            </a:r>
          </a:p>
          <a:p>
            <a:pPr lvl="1"/>
            <a:endParaRPr lang="en-US" dirty="0"/>
          </a:p>
          <a:p>
            <a:pPr lvl="1"/>
            <a:r>
              <a:rPr lang="en-US" dirty="0"/>
              <a:t>B) less light than a smaller planet</a:t>
            </a:r>
          </a:p>
          <a:p>
            <a:pPr lvl="1"/>
            <a:endParaRPr lang="en-US" dirty="0"/>
          </a:p>
          <a:p>
            <a:pPr lvl="1"/>
            <a:r>
              <a:rPr lang="en-US" dirty="0"/>
              <a:t>C) the same amount of light as a smaller planet</a:t>
            </a:r>
          </a:p>
        </p:txBody>
      </p:sp>
    </p:spTree>
    <p:extLst>
      <p:ext uri="{BB962C8B-B14F-4D97-AF65-F5344CB8AC3E}">
        <p14:creationId xmlns:p14="http://schemas.microsoft.com/office/powerpoint/2010/main" val="20953577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1F16B0-BBA4-3246-98BD-D0C68308CB69}"/>
              </a:ext>
            </a:extLst>
          </p:cNvPr>
          <p:cNvPicPr>
            <a:picLocks noChangeAspect="1"/>
          </p:cNvPicPr>
          <p:nvPr/>
        </p:nvPicPr>
        <p:blipFill>
          <a:blip r:embed="rId4"/>
          <a:stretch>
            <a:fillRect/>
          </a:stretch>
        </p:blipFill>
        <p:spPr>
          <a:xfrm>
            <a:off x="0" y="-1"/>
            <a:ext cx="9144002" cy="5143501"/>
          </a:xfrm>
          <a:prstGeom prst="rect">
            <a:avLst/>
          </a:prstGeom>
        </p:spPr>
      </p:pic>
      <p:pic>
        <p:nvPicPr>
          <p:cNvPr id="4" name="jupiter_sun.aiff">
            <a:hlinkClick r:id="" action="ppaction://media"/>
            <a:extLst>
              <a:ext uri="{FF2B5EF4-FFF2-40B4-BE49-F238E27FC236}">
                <a16:creationId xmlns:a16="http://schemas.microsoft.com/office/drawing/2014/main" id="{5ADA8977-AD2D-0943-90BF-2F91E36737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266329" y="3577462"/>
            <a:ext cx="812800" cy="812800"/>
          </a:xfrm>
          <a:prstGeom prst="rect">
            <a:avLst/>
          </a:prstGeom>
        </p:spPr>
      </p:pic>
    </p:spTree>
    <p:extLst>
      <p:ext uri="{BB962C8B-B14F-4D97-AF65-F5344CB8AC3E}">
        <p14:creationId xmlns:p14="http://schemas.microsoft.com/office/powerpoint/2010/main" val="3222163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1F16B0-BBA4-3246-98BD-D0C68308CB69}"/>
              </a:ext>
            </a:extLst>
          </p:cNvPr>
          <p:cNvPicPr>
            <a:picLocks noChangeAspect="1"/>
          </p:cNvPicPr>
          <p:nvPr/>
        </p:nvPicPr>
        <p:blipFill>
          <a:blip r:embed="rId4"/>
          <a:stretch>
            <a:fillRect/>
          </a:stretch>
        </p:blipFill>
        <p:spPr>
          <a:xfrm>
            <a:off x="0" y="-1"/>
            <a:ext cx="9144001" cy="5143501"/>
          </a:xfrm>
          <a:prstGeom prst="rect">
            <a:avLst/>
          </a:prstGeom>
        </p:spPr>
      </p:pic>
      <p:pic>
        <p:nvPicPr>
          <p:cNvPr id="2" name="earth_sun.aiff">
            <a:hlinkClick r:id="" action="ppaction://media"/>
            <a:extLst>
              <a:ext uri="{FF2B5EF4-FFF2-40B4-BE49-F238E27FC236}">
                <a16:creationId xmlns:a16="http://schemas.microsoft.com/office/drawing/2014/main" id="{CC0379E8-09DB-2342-B67F-F2DC75F0B2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259019" y="3583192"/>
            <a:ext cx="812800" cy="812800"/>
          </a:xfrm>
          <a:prstGeom prst="rect">
            <a:avLst/>
          </a:prstGeom>
        </p:spPr>
      </p:pic>
    </p:spTree>
    <p:extLst>
      <p:ext uri="{BB962C8B-B14F-4D97-AF65-F5344CB8AC3E}">
        <p14:creationId xmlns:p14="http://schemas.microsoft.com/office/powerpoint/2010/main" val="544411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4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Clarity.thmx</Template>
  <TotalTime>18017</TotalTime>
  <Words>818</Words>
  <Application>Microsoft Macintosh PowerPoint</Application>
  <PresentationFormat>On-screen Show (16:9)</PresentationFormat>
  <Paragraphs>114</Paragraphs>
  <Slides>29</Slides>
  <Notes>5</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Avenir Next Regular</vt:lpstr>
      <vt:lpstr>Calibri</vt:lpstr>
      <vt:lpstr>Helvetica</vt:lpstr>
      <vt:lpstr>Clarity</vt:lpstr>
      <vt:lpstr>Listening for Exoplanet Transits</vt:lpstr>
      <vt:lpstr>About me (Ben):</vt:lpstr>
      <vt:lpstr>Top-level questions:</vt:lpstr>
      <vt:lpstr>What is a transiting exoplanet?</vt:lpstr>
      <vt:lpstr>What is a transiting exoplanet?</vt:lpstr>
      <vt:lpstr>How do we measure the size of an exoplanet?</vt:lpstr>
      <vt:lpstr>Think-pair-share:</vt:lpstr>
      <vt:lpstr>PowerPoint Presentation</vt:lpstr>
      <vt:lpstr>PowerPoint Presentation</vt:lpstr>
      <vt:lpstr>Think-pair-share:</vt:lpstr>
      <vt:lpstr>PowerPoint Presentation</vt:lpstr>
      <vt:lpstr>Is this planet bigger or smaller than Earth?</vt:lpstr>
      <vt:lpstr>Is this planet bigger or smaller than Earth?</vt:lpstr>
      <vt:lpstr>Real data is noisy</vt:lpstr>
      <vt:lpstr>How can we estimate its temperature?</vt:lpstr>
      <vt:lpstr>Think-pair-share:</vt:lpstr>
      <vt:lpstr>Think-pair-share:</vt:lpstr>
      <vt:lpstr>The frequency of transits tells us the orbital period!</vt:lpstr>
      <vt:lpstr>Two planets</vt:lpstr>
      <vt:lpstr>Which of these planets is hottest?</vt:lpstr>
      <vt:lpstr>Where can we look for planets like Earth?</vt:lpstr>
      <vt:lpstr>Think-pair-share:</vt:lpstr>
      <vt:lpstr>The TRAPPIST-1 System</vt:lpstr>
      <vt:lpstr>PowerPoint Presentation</vt:lpstr>
      <vt:lpstr>Activity: Characterizing the TRAPPIST-1 System</vt:lpstr>
      <vt:lpstr>Part 1: Planetary Radii</vt:lpstr>
      <vt:lpstr>Part 2: Planetary Temperatures</vt:lpstr>
      <vt:lpstr>Part 3: The Search for Life in the TRAPPIST-1 System</vt:lpstr>
      <vt:lpstr>Summary</vt:lpstr>
    </vt:vector>
  </TitlesOfParts>
  <Company>University of Arizona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Optical Transmission Spectrum of GJ 1214b Suggesting a Heterogeneous Stellar Photosphere</dc:title>
  <dc:creator>Benjamin Rackham</dc:creator>
  <cp:lastModifiedBy>Rackham, Benjamin Vern - (brackham)</cp:lastModifiedBy>
  <cp:revision>454</cp:revision>
  <dcterms:created xsi:type="dcterms:W3CDTF">2016-10-18T16:22:48Z</dcterms:created>
  <dcterms:modified xsi:type="dcterms:W3CDTF">2019-06-03T21:59:40Z</dcterms:modified>
</cp:coreProperties>
</file>